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42"/>
  </p:notesMasterIdLst>
  <p:handoutMasterIdLst>
    <p:handoutMasterId r:id="rId43"/>
  </p:handoutMasterIdLst>
  <p:sldIdLst>
    <p:sldId id="1862" r:id="rId6"/>
    <p:sldId id="1860" r:id="rId7"/>
    <p:sldId id="1826" r:id="rId8"/>
    <p:sldId id="1856" r:id="rId9"/>
    <p:sldId id="1864" r:id="rId10"/>
    <p:sldId id="1876" r:id="rId11"/>
    <p:sldId id="1825" r:id="rId12"/>
    <p:sldId id="1878" r:id="rId13"/>
    <p:sldId id="1879" r:id="rId14"/>
    <p:sldId id="1880" r:id="rId15"/>
    <p:sldId id="1881" r:id="rId16"/>
    <p:sldId id="1866" r:id="rId17"/>
    <p:sldId id="1872" r:id="rId18"/>
    <p:sldId id="1882" r:id="rId19"/>
    <p:sldId id="1899" r:id="rId20"/>
    <p:sldId id="1900" r:id="rId21"/>
    <p:sldId id="1865" r:id="rId22"/>
    <p:sldId id="1867" r:id="rId23"/>
    <p:sldId id="1883" r:id="rId24"/>
    <p:sldId id="1895" r:id="rId25"/>
    <p:sldId id="1894" r:id="rId26"/>
    <p:sldId id="1898" r:id="rId27"/>
    <p:sldId id="1868" r:id="rId28"/>
    <p:sldId id="1873" r:id="rId29"/>
    <p:sldId id="1884" r:id="rId30"/>
    <p:sldId id="1870" r:id="rId31"/>
    <p:sldId id="1874" r:id="rId32"/>
    <p:sldId id="1897" r:id="rId33"/>
    <p:sldId id="1896" r:id="rId34"/>
    <p:sldId id="1885" r:id="rId35"/>
    <p:sldId id="1886" r:id="rId36"/>
    <p:sldId id="1887" r:id="rId37"/>
    <p:sldId id="1888" r:id="rId38"/>
    <p:sldId id="1890" r:id="rId39"/>
    <p:sldId id="1891" r:id="rId40"/>
    <p:sldId id="1532" r:id="rId41"/>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LSA Seneca Event" id="{888AB95E-1B7E-4E95-8F39-C5D0E8372BC2}">
          <p14:sldIdLst>
            <p14:sldId id="1862"/>
            <p14:sldId id="1860"/>
            <p14:sldId id="1826"/>
            <p14:sldId id="1856"/>
            <p14:sldId id="1864"/>
            <p14:sldId id="1876"/>
            <p14:sldId id="1825"/>
            <p14:sldId id="1878"/>
            <p14:sldId id="1879"/>
            <p14:sldId id="1880"/>
            <p14:sldId id="1881"/>
            <p14:sldId id="1866"/>
            <p14:sldId id="1872"/>
            <p14:sldId id="1882"/>
            <p14:sldId id="1899"/>
            <p14:sldId id="1900"/>
            <p14:sldId id="1865"/>
            <p14:sldId id="1867"/>
            <p14:sldId id="1883"/>
            <p14:sldId id="1895"/>
            <p14:sldId id="1894"/>
            <p14:sldId id="1898"/>
            <p14:sldId id="1868"/>
            <p14:sldId id="1873"/>
            <p14:sldId id="1884"/>
            <p14:sldId id="1870"/>
            <p14:sldId id="1874"/>
            <p14:sldId id="1897"/>
            <p14:sldId id="1896"/>
            <p14:sldId id="1885"/>
            <p14:sldId id="1886"/>
            <p14:sldId id="1887"/>
            <p14:sldId id="1888"/>
            <p14:sldId id="1890"/>
            <p14:sldId id="1891"/>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58" autoAdjust="0"/>
    <p:restoredTop sz="82723" autoAdjust="0"/>
  </p:normalViewPr>
  <p:slideViewPr>
    <p:cSldViewPr snapToGrid="0">
      <p:cViewPr varScale="1">
        <p:scale>
          <a:sx n="128" d="100"/>
          <a:sy n="128" d="100"/>
        </p:scale>
        <p:origin x="1548" y="120"/>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3/6/2024 1:21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3/6/2024 1:21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3/6/2024 1:21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98963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B5694D-AD07-36FB-982E-6404DACF00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F3D4AF-089F-729D-D4EE-FE4DFF8064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29DCC0-D1B7-BF5F-696D-3DB8131B3D33}"/>
              </a:ext>
            </a:extLst>
          </p:cNvPr>
          <p:cNvSpPr>
            <a:spLocks noGrp="1"/>
          </p:cNvSpPr>
          <p:nvPr>
            <p:ph type="body" idx="1"/>
          </p:nvPr>
        </p:nvSpPr>
        <p:spPr/>
        <p:txBody>
          <a:bodyPr/>
          <a:lstStyle/>
          <a:p>
            <a:r>
              <a:rPr lang="en-US" b="0" i="0" dirty="0">
                <a:solidFill>
                  <a:srgbClr val="ECECEC"/>
                </a:solidFill>
                <a:effectLst/>
                <a:latin typeface="Söhne"/>
              </a:rPr>
              <a:t>Various examples of generative AI include ChatGPT for text generation, DALL-E 3 for image creation, Google Gemini and OpenAI Sora for advanced AI functionalities, and Midjourney for unique AI-driven journeys.</a:t>
            </a:r>
            <a:endParaRPr lang="en-US" dirty="0"/>
          </a:p>
        </p:txBody>
      </p:sp>
      <p:sp>
        <p:nvSpPr>
          <p:cNvPr id="4" name="Header Placeholder 3">
            <a:extLst>
              <a:ext uri="{FF2B5EF4-FFF2-40B4-BE49-F238E27FC236}">
                <a16:creationId xmlns:a16="http://schemas.microsoft.com/office/drawing/2014/main" id="{0F4C9796-D9ED-E15B-5B05-5D1D1E8ED4E2}"/>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64BD9D0A-3367-3BDF-3DB9-3142A29F7EAA}"/>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42E0606-46DD-CF59-AB37-A3FB0ED77D31}"/>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2AF6305E-1EF3-16AB-E711-233E8B929CE6}"/>
              </a:ext>
            </a:extLst>
          </p:cNvPr>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444849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7C5357-85B9-6FBF-886D-EB97895D9D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A4D720-7F8F-A272-78DA-05D60C22FF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BBBB42-4130-7140-027C-AC44A327ACE7}"/>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F1DF2ED2-D9C6-C173-327B-9244D7E22042}"/>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231099BF-4812-04E0-5C6B-1083EE51B963}"/>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993F68B-6843-92E7-8790-B975F1983283}"/>
              </a:ext>
            </a:extLst>
          </p:cNvPr>
          <p:cNvSpPr>
            <a:spLocks noGrp="1"/>
          </p:cNvSpPr>
          <p:nvPr>
            <p:ph type="dt" idx="12"/>
          </p:nvPr>
        </p:nvSpPr>
        <p:spPr/>
        <p:txBody>
          <a:bodyPr/>
          <a:lstStyle/>
          <a:p>
            <a:fld id="{E2F19A73-88F5-4B80-A929-CF8E66EE5449}" type="datetime8">
              <a:rPr lang="en-US" smtClean="0"/>
              <a:t>3/6/2024 1:21 PM</a:t>
            </a:fld>
            <a:endParaRPr lang="en-US" dirty="0"/>
          </a:p>
        </p:txBody>
      </p:sp>
      <p:sp>
        <p:nvSpPr>
          <p:cNvPr id="7" name="Slide Number Placeholder 6">
            <a:extLst>
              <a:ext uri="{FF2B5EF4-FFF2-40B4-BE49-F238E27FC236}">
                <a16:creationId xmlns:a16="http://schemas.microsoft.com/office/drawing/2014/main" id="{FBD4A5C7-B548-F6D3-25AF-56CA899CC205}"/>
              </a:ext>
            </a:extLst>
          </p:cNvPr>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7925997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004CBA-E1A4-CA16-0887-416B455097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90F86E-9833-0B9A-6618-68109BF61A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A3156B-86F3-88B8-D498-74B766F25324}"/>
              </a:ext>
            </a:extLst>
          </p:cNvPr>
          <p:cNvSpPr>
            <a:spLocks noGrp="1"/>
          </p:cNvSpPr>
          <p:nvPr>
            <p:ph type="body" idx="1"/>
          </p:nvPr>
        </p:nvSpPr>
        <p:spPr/>
        <p:txBody>
          <a:bodyPr/>
          <a:lstStyle/>
          <a:p>
            <a:r>
              <a:rPr lang="en-US" b="0" i="0" dirty="0">
                <a:solidFill>
                  <a:srgbClr val="ECECEC"/>
                </a:solidFill>
                <a:effectLst/>
                <a:latin typeface="Söhne"/>
              </a:rPr>
              <a:t>Prompt engineering is the art of crafting queries or commands that guide AI to produce desired outcomes. The quality of your prompt significantly influences the AI's output, making it a crucial skill in AI interactions.</a:t>
            </a:r>
            <a:endParaRPr lang="en-US" dirty="0"/>
          </a:p>
        </p:txBody>
      </p:sp>
      <p:sp>
        <p:nvSpPr>
          <p:cNvPr id="4" name="Header Placeholder 3">
            <a:extLst>
              <a:ext uri="{FF2B5EF4-FFF2-40B4-BE49-F238E27FC236}">
                <a16:creationId xmlns:a16="http://schemas.microsoft.com/office/drawing/2014/main" id="{71E7998A-378D-8754-5AC8-93D7E0B94E95}"/>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6686EE27-605B-4B16-3F89-F3CB0196AEC5}"/>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3710102C-1AB5-709B-4064-34DCB19BE7F7}"/>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7FE83409-4600-DD93-680E-DA3A3F587B40}"/>
              </a:ext>
            </a:extLst>
          </p:cNvPr>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451659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5E57A8-D576-D699-3248-4F866E8DFD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2578AC-C74B-71BE-9BF6-6E40BA30FD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1196CA-1C99-E529-C90D-8927E98372FB}"/>
              </a:ext>
            </a:extLst>
          </p:cNvPr>
          <p:cNvSpPr>
            <a:spLocks noGrp="1"/>
          </p:cNvSpPr>
          <p:nvPr>
            <p:ph type="body" idx="1"/>
          </p:nvPr>
        </p:nvSpPr>
        <p:spPr/>
        <p:txBody>
          <a:bodyPr/>
          <a:lstStyle/>
          <a:p>
            <a:r>
              <a:rPr lang="en-US" b="0" i="0" dirty="0">
                <a:solidFill>
                  <a:srgbClr val="ECECEC"/>
                </a:solidFill>
                <a:effectLst/>
                <a:latin typeface="Söhne"/>
              </a:rPr>
              <a:t>Imagine telling an AI, 'Close the door.' Without context, the AI might not act as expected. Our skit will show how specifying 'close the door on the right, right now, quietly' guides the AI to perform precisely.</a:t>
            </a:r>
            <a:endParaRPr lang="en-US" dirty="0"/>
          </a:p>
        </p:txBody>
      </p:sp>
      <p:sp>
        <p:nvSpPr>
          <p:cNvPr id="4" name="Header Placeholder 3">
            <a:extLst>
              <a:ext uri="{FF2B5EF4-FFF2-40B4-BE49-F238E27FC236}">
                <a16:creationId xmlns:a16="http://schemas.microsoft.com/office/drawing/2014/main" id="{59731BB0-5B59-08DF-BD60-5D5C3D3D7A6D}"/>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4F7D9687-1FB2-AE51-07C6-5B405414F816}"/>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EC12B9D-A49E-8817-1F87-F6507D6B5734}"/>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7B224451-6C1D-126D-0FFC-8B1BA286204C}"/>
              </a:ext>
            </a:extLst>
          </p:cNvPr>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4063824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8019E2-2DCA-17B5-9BBD-22142D53CF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060259-3692-6306-CD36-265EB73A9A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FF2324-2BAA-F10C-B9FD-7B2F991E7E6B}"/>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AB3F02EE-3F78-6B37-5B4F-57042AB7E580}"/>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8ED828B0-9B5C-0CBC-876E-48AE2B66EBBD}"/>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2E564CEB-BED7-6792-12B3-A7D43DDE92B0}"/>
              </a:ext>
            </a:extLst>
          </p:cNvPr>
          <p:cNvSpPr>
            <a:spLocks noGrp="1"/>
          </p:cNvSpPr>
          <p:nvPr>
            <p:ph type="dt" idx="12"/>
          </p:nvPr>
        </p:nvSpPr>
        <p:spPr/>
        <p:txBody>
          <a:bodyPr/>
          <a:lstStyle/>
          <a:p>
            <a:fld id="{72E0C910-0166-48E0-B8EF-5071277A02A8}" type="datetime8">
              <a:rPr lang="en-US" smtClean="0"/>
              <a:t>3/6/2024 3:15 PM</a:t>
            </a:fld>
            <a:endParaRPr lang="en-US" dirty="0"/>
          </a:p>
        </p:txBody>
      </p:sp>
      <p:sp>
        <p:nvSpPr>
          <p:cNvPr id="7" name="Slide Number Placeholder 6">
            <a:extLst>
              <a:ext uri="{FF2B5EF4-FFF2-40B4-BE49-F238E27FC236}">
                <a16:creationId xmlns:a16="http://schemas.microsoft.com/office/drawing/2014/main" id="{E1BA87BA-E16C-499A-8A75-30D020D7C019}"/>
              </a:ext>
            </a:extLst>
          </p:cNvPr>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759481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8B2C0F-5E8D-FF32-A391-BAB78C154E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CA7827-694F-2413-A57B-CFFCA97CAE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10FC8C-E5A4-9CDE-4EB7-5DBB1E7D8510}"/>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11BC89A-5F9A-42E8-77DF-AB2EB71B013D}"/>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FDCFF186-DC97-20AC-5F49-BECCBBAAEB83}"/>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88AB298-0C39-8BAE-2164-D7F100CD0D11}"/>
              </a:ext>
            </a:extLst>
          </p:cNvPr>
          <p:cNvSpPr>
            <a:spLocks noGrp="1"/>
          </p:cNvSpPr>
          <p:nvPr>
            <p:ph type="dt" idx="12"/>
          </p:nvPr>
        </p:nvSpPr>
        <p:spPr/>
        <p:txBody>
          <a:bodyPr/>
          <a:lstStyle/>
          <a:p>
            <a:fld id="{72E0C910-0166-48E0-B8EF-5071277A02A8}" type="datetime8">
              <a:rPr lang="en-US" smtClean="0"/>
              <a:t>3/6/2024 3:17 PM</a:t>
            </a:fld>
            <a:endParaRPr lang="en-US" dirty="0"/>
          </a:p>
        </p:txBody>
      </p:sp>
      <p:sp>
        <p:nvSpPr>
          <p:cNvPr id="7" name="Slide Number Placeholder 6">
            <a:extLst>
              <a:ext uri="{FF2B5EF4-FFF2-40B4-BE49-F238E27FC236}">
                <a16:creationId xmlns:a16="http://schemas.microsoft.com/office/drawing/2014/main" id="{13D6C5E0-EEBA-E674-B101-42B3EFBC34FA}"/>
              </a:ext>
            </a:extLst>
          </p:cNvPr>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046367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B4CDAA-175F-79FA-7803-ABEC0981D3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1751142-DFBE-3318-00A1-06CB85927F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B16788-DEE2-EFE8-DFCF-C21EBED5D5BD}"/>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0723ED8C-EC1C-E57F-F8AF-48B236D06D5C}"/>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5DD3F237-3F18-F07E-F887-5C4D8ECF2374}"/>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4B0949F-A5A4-230E-AD56-CF5A0F2B3AE1}"/>
              </a:ext>
            </a:extLst>
          </p:cNvPr>
          <p:cNvSpPr>
            <a:spLocks noGrp="1"/>
          </p:cNvSpPr>
          <p:nvPr>
            <p:ph type="dt" idx="12"/>
          </p:nvPr>
        </p:nvSpPr>
        <p:spPr/>
        <p:txBody>
          <a:bodyPr/>
          <a:lstStyle/>
          <a:p>
            <a:fld id="{E2F19A73-88F5-4B80-A929-CF8E66EE5449}" type="datetime8">
              <a:rPr lang="en-US" smtClean="0"/>
              <a:t>3/6/2024 1:21 PM</a:t>
            </a:fld>
            <a:endParaRPr lang="en-US" dirty="0"/>
          </a:p>
        </p:txBody>
      </p:sp>
      <p:sp>
        <p:nvSpPr>
          <p:cNvPr id="7" name="Slide Number Placeholder 6">
            <a:extLst>
              <a:ext uri="{FF2B5EF4-FFF2-40B4-BE49-F238E27FC236}">
                <a16:creationId xmlns:a16="http://schemas.microsoft.com/office/drawing/2014/main" id="{7A28C6C6-854A-9E8E-49C3-3358797CC00F}"/>
              </a:ext>
            </a:extLst>
          </p:cNvPr>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1973690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E2963A-C9A8-0E6D-690B-92A9A4FDEF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1BB1D6-0FAE-265E-D989-9647C03770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ECE5D2-C903-9AE0-2240-18796E2E7519}"/>
              </a:ext>
            </a:extLst>
          </p:cNvPr>
          <p:cNvSpPr>
            <a:spLocks noGrp="1"/>
          </p:cNvSpPr>
          <p:nvPr>
            <p:ph type="body" idx="1"/>
          </p:nvPr>
        </p:nvSpPr>
        <p:spPr/>
        <p:txBody>
          <a:bodyPr/>
          <a:lstStyle/>
          <a:p>
            <a:r>
              <a:rPr lang="en-US" b="0" i="0" dirty="0">
                <a:solidFill>
                  <a:srgbClr val="ECECEC"/>
                </a:solidFill>
                <a:effectLst/>
                <a:latin typeface="Söhne"/>
              </a:rPr>
              <a:t>In AI, tokens are the building blocks of communication. They can be words, punctuation, or any piece of meaningful data. Understanding tokens helps us better design prompts and interpret AI behaviors.</a:t>
            </a:r>
            <a:endParaRPr lang="en-US" dirty="0"/>
          </a:p>
        </p:txBody>
      </p:sp>
      <p:sp>
        <p:nvSpPr>
          <p:cNvPr id="4" name="Header Placeholder 3">
            <a:extLst>
              <a:ext uri="{FF2B5EF4-FFF2-40B4-BE49-F238E27FC236}">
                <a16:creationId xmlns:a16="http://schemas.microsoft.com/office/drawing/2014/main" id="{1EE9E7E4-7540-77AF-5841-4E02A9D1743A}"/>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98788A40-F750-95EB-9B28-FE21606AB218}"/>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BD504409-CA42-8EC0-386A-F8E7EE2F6523}"/>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AF7A29D0-9F37-F15A-8E88-1D01FD30C50A}"/>
              </a:ext>
            </a:extLst>
          </p:cNvPr>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3987574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9E308F-3BFD-8AF0-C407-9CC6C73B72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614D2F-BB9A-1D46-7C0A-68CC13D51E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8E788C-F9C5-D815-8D56-966A15BC759D}"/>
              </a:ext>
            </a:extLst>
          </p:cNvPr>
          <p:cNvSpPr>
            <a:spLocks noGrp="1"/>
          </p:cNvSpPr>
          <p:nvPr>
            <p:ph type="body" idx="1"/>
          </p:nvPr>
        </p:nvSpPr>
        <p:spPr/>
        <p:txBody>
          <a:bodyPr/>
          <a:lstStyle/>
          <a:p>
            <a:r>
              <a:rPr lang="en-US" b="0" i="0" dirty="0">
                <a:solidFill>
                  <a:srgbClr val="ECECEC"/>
                </a:solidFill>
                <a:effectLst/>
                <a:latin typeface="Söhne"/>
              </a:rPr>
              <a:t>Each token provides context that shapes AI's responses. Their significance extends beyond simple words or characters; they encapsulate meaning and intent, directly influencing AI's effectiveness.</a:t>
            </a:r>
            <a:endParaRPr lang="en-US" dirty="0"/>
          </a:p>
        </p:txBody>
      </p:sp>
      <p:sp>
        <p:nvSpPr>
          <p:cNvPr id="4" name="Header Placeholder 3">
            <a:extLst>
              <a:ext uri="{FF2B5EF4-FFF2-40B4-BE49-F238E27FC236}">
                <a16:creationId xmlns:a16="http://schemas.microsoft.com/office/drawing/2014/main" id="{D6EA2E24-A670-1FD3-5C1A-F6079D74494C}"/>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E98EE884-AAD8-AFAB-D61D-0B00DCCA3976}"/>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5B4B61CA-35A7-EA80-AA4B-0D28C64FB8DC}"/>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DCDBF5CA-A74B-88C6-B2D8-E900E433B684}"/>
              </a:ext>
            </a:extLst>
          </p:cNvPr>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27978249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5CAB72-E626-A69A-5D47-2B9F607E07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811A28-C16D-83BC-E729-A0CE8CDAAB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EFADB1-DB9E-6DEE-8686-7259864DDD3E}"/>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1D44A0E9-FF52-B631-775A-22A2617D9762}"/>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4D3418AF-11FA-40B9-8971-7BED4688C5C3}"/>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231DB917-1FAB-C1D6-5D53-407EC7BF2108}"/>
              </a:ext>
            </a:extLst>
          </p:cNvPr>
          <p:cNvSpPr>
            <a:spLocks noGrp="1"/>
          </p:cNvSpPr>
          <p:nvPr>
            <p:ph type="dt" idx="12"/>
          </p:nvPr>
        </p:nvSpPr>
        <p:spPr/>
        <p:txBody>
          <a:bodyPr/>
          <a:lstStyle/>
          <a:p>
            <a:fld id="{72E0C910-0166-48E0-B8EF-5071277A02A8}" type="datetime8">
              <a:rPr lang="en-US" smtClean="0"/>
              <a:t>3/6/2024 1:21 PM</a:t>
            </a:fld>
            <a:endParaRPr lang="en-US" dirty="0"/>
          </a:p>
        </p:txBody>
      </p:sp>
      <p:sp>
        <p:nvSpPr>
          <p:cNvPr id="7" name="Slide Number Placeholder 6">
            <a:extLst>
              <a:ext uri="{FF2B5EF4-FFF2-40B4-BE49-F238E27FC236}">
                <a16:creationId xmlns:a16="http://schemas.microsoft.com/office/drawing/2014/main" id="{85E5F009-0260-A599-A562-D51D65DAF100}"/>
              </a:ext>
            </a:extLst>
          </p:cNvPr>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980382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4957170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AFF11E-AE1D-51E9-218C-F87941BA46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9468B7-6478-F52F-21BA-DAF9871356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ABD2E1-5291-F427-DF12-4B94F382AD4A}"/>
              </a:ext>
            </a:extLst>
          </p:cNvPr>
          <p:cNvSpPr>
            <a:spLocks noGrp="1"/>
          </p:cNvSpPr>
          <p:nvPr>
            <p:ph type="body" idx="1"/>
          </p:nvPr>
        </p:nvSpPr>
        <p:spPr/>
        <p:txBody>
          <a:bodyPr/>
          <a:lstStyle/>
          <a:p>
            <a:r>
              <a:rPr lang="en-US" b="0" i="0" dirty="0">
                <a:solidFill>
                  <a:srgbClr val="ECECEC"/>
                </a:solidFill>
                <a:effectLst/>
                <a:latin typeface="Söhne"/>
              </a:rPr>
              <a:t>Each token provides context that shapes AI's responses. Their significance extends beyond simple words or characters; they encapsulate meaning and intent, directly influencing AI's effectiveness.</a:t>
            </a:r>
            <a:endParaRPr lang="en-US" dirty="0"/>
          </a:p>
        </p:txBody>
      </p:sp>
      <p:sp>
        <p:nvSpPr>
          <p:cNvPr id="4" name="Header Placeholder 3">
            <a:extLst>
              <a:ext uri="{FF2B5EF4-FFF2-40B4-BE49-F238E27FC236}">
                <a16:creationId xmlns:a16="http://schemas.microsoft.com/office/drawing/2014/main" id="{08CF1CBE-5780-A43F-C77B-C2114279B72D}"/>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D8D9094D-46BB-2B70-2C0A-45E478B2E346}"/>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28D38051-4489-7DD9-A000-AA2BD790B641}"/>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EFA0B78D-0C1D-D60F-D2C7-7F4227803FC0}"/>
              </a:ext>
            </a:extLst>
          </p:cNvPr>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1746311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98EADB-94C7-027F-BA16-620B4AEFF7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CF0878-7248-0471-7A2B-F936D32BC0E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0B7978-8FEC-C8C0-CEA9-B24EB7E6AB36}"/>
              </a:ext>
            </a:extLst>
          </p:cNvPr>
          <p:cNvSpPr>
            <a:spLocks noGrp="1"/>
          </p:cNvSpPr>
          <p:nvPr>
            <p:ph type="body" idx="1"/>
          </p:nvPr>
        </p:nvSpPr>
        <p:spPr/>
        <p:txBody>
          <a:bodyPr/>
          <a:lstStyle/>
          <a:p>
            <a:r>
              <a:rPr lang="en-US" b="0" i="0" dirty="0">
                <a:solidFill>
                  <a:srgbClr val="ECECEC"/>
                </a:solidFill>
                <a:effectLst/>
                <a:latin typeface="Söhne"/>
              </a:rPr>
              <a:t>Each token provides context that shapes AI's responses. Their significance extends beyond simple words or characters; they encapsulate meaning and intent, directly influencing AI's effectiveness.</a:t>
            </a:r>
            <a:endParaRPr lang="en-US" dirty="0"/>
          </a:p>
        </p:txBody>
      </p:sp>
      <p:sp>
        <p:nvSpPr>
          <p:cNvPr id="4" name="Header Placeholder 3">
            <a:extLst>
              <a:ext uri="{FF2B5EF4-FFF2-40B4-BE49-F238E27FC236}">
                <a16:creationId xmlns:a16="http://schemas.microsoft.com/office/drawing/2014/main" id="{905D8707-908A-90CF-37CD-0C03C3F8B3D8}"/>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89D5B44A-A71A-F0C7-F37D-EEC2C9EE2362}"/>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93D5A32-7E72-BCC6-D85D-89BF14C34F20}"/>
              </a:ext>
            </a:extLst>
          </p:cNvPr>
          <p:cNvSpPr>
            <a:spLocks noGrp="1"/>
          </p:cNvSpPr>
          <p:nvPr>
            <p:ph type="dt" idx="12"/>
          </p:nvPr>
        </p:nvSpPr>
        <p:spPr/>
        <p:txBody>
          <a:bodyPr/>
          <a:lstStyle/>
          <a:p>
            <a:fld id="{9427A7F7-BB1E-479D-AFAA-B52F4D0C99F2}" type="datetime8">
              <a:rPr lang="en-US" smtClean="0"/>
              <a:t>3/6/2024 3:12 PM</a:t>
            </a:fld>
            <a:endParaRPr lang="en-US" dirty="0"/>
          </a:p>
        </p:txBody>
      </p:sp>
      <p:sp>
        <p:nvSpPr>
          <p:cNvPr id="7" name="Slide Number Placeholder 6">
            <a:extLst>
              <a:ext uri="{FF2B5EF4-FFF2-40B4-BE49-F238E27FC236}">
                <a16:creationId xmlns:a16="http://schemas.microsoft.com/office/drawing/2014/main" id="{A61709A9-6912-2BF9-2BFF-DAA1E98B7E37}"/>
              </a:ext>
            </a:extLst>
          </p:cNvPr>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1797438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C93899-ABC9-8A83-1443-A71ACAD4FA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1156F2-B78D-C9FB-6FC2-4369F3026F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BDCA1A-8461-3E6E-9A8A-E5722A0BBDB4}"/>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5FB4418-B6CF-230F-51B4-C4F365CC5B31}"/>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100039B3-1EE5-A578-B061-047ACD2DB275}"/>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681C16FD-CC1F-54F6-CA9A-37806828F4C2}"/>
              </a:ext>
            </a:extLst>
          </p:cNvPr>
          <p:cNvSpPr>
            <a:spLocks noGrp="1"/>
          </p:cNvSpPr>
          <p:nvPr>
            <p:ph type="dt" idx="12"/>
          </p:nvPr>
        </p:nvSpPr>
        <p:spPr/>
        <p:txBody>
          <a:bodyPr/>
          <a:lstStyle/>
          <a:p>
            <a:fld id="{E2F19A73-88F5-4B80-A929-CF8E66EE5449}" type="datetime8">
              <a:rPr lang="en-US" smtClean="0"/>
              <a:t>3/6/2024 1:21 PM</a:t>
            </a:fld>
            <a:endParaRPr lang="en-US" dirty="0"/>
          </a:p>
        </p:txBody>
      </p:sp>
      <p:sp>
        <p:nvSpPr>
          <p:cNvPr id="7" name="Slide Number Placeholder 6">
            <a:extLst>
              <a:ext uri="{FF2B5EF4-FFF2-40B4-BE49-F238E27FC236}">
                <a16:creationId xmlns:a16="http://schemas.microsoft.com/office/drawing/2014/main" id="{9D9C2E5B-E0DE-EA51-F11F-DBD2694D52C0}"/>
              </a:ext>
            </a:extLst>
          </p:cNvPr>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377629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8D29A4-ADBD-331F-E9CA-EEA65EE6FF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062A22-0F71-6E72-2589-0BCA174CF0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2C9B98-5441-A5FD-4437-242013D6D877}"/>
              </a:ext>
            </a:extLst>
          </p:cNvPr>
          <p:cNvSpPr>
            <a:spLocks noGrp="1"/>
          </p:cNvSpPr>
          <p:nvPr>
            <p:ph type="body" idx="1"/>
          </p:nvPr>
        </p:nvSpPr>
        <p:spPr/>
        <p:txBody>
          <a:bodyPr/>
          <a:lstStyle/>
          <a:p>
            <a:r>
              <a:rPr lang="en-US" b="0" i="0" dirty="0">
                <a:solidFill>
                  <a:srgbClr val="ECECEC"/>
                </a:solidFill>
                <a:effectLst/>
                <a:latin typeface="Söhne"/>
              </a:rPr>
              <a:t>Azure OpenAI combines Microsoft's cloud infrastructure with OpenAI's cutting-edge models. It offers robust features for creating and deploying AI models, including GPT and DALL-E 3.</a:t>
            </a:r>
            <a:endParaRPr lang="en-US" dirty="0"/>
          </a:p>
        </p:txBody>
      </p:sp>
      <p:sp>
        <p:nvSpPr>
          <p:cNvPr id="4" name="Header Placeholder 3">
            <a:extLst>
              <a:ext uri="{FF2B5EF4-FFF2-40B4-BE49-F238E27FC236}">
                <a16:creationId xmlns:a16="http://schemas.microsoft.com/office/drawing/2014/main" id="{E4ECEF7D-44CE-9AC0-BF51-5FCE579BC74E}"/>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8409CA64-0351-2020-F481-54561BD39DC9}"/>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626B384-40D0-53AB-A0E7-8517332BB85B}"/>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550B7EE8-6B22-09E9-6AF1-B2EE21F0DD24}"/>
              </a:ext>
            </a:extLst>
          </p:cNvPr>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36667986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6842A2-C714-E6EA-C5DA-9DA5BEF8DC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3A31E3-CC5F-F541-64C7-AD9B3A4148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BE014E-4347-9571-1ACD-A94985BAD410}"/>
              </a:ext>
            </a:extLst>
          </p:cNvPr>
          <p:cNvSpPr>
            <a:spLocks noGrp="1"/>
          </p:cNvSpPr>
          <p:nvPr>
            <p:ph type="body" idx="1"/>
          </p:nvPr>
        </p:nvSpPr>
        <p:spPr/>
        <p:txBody>
          <a:bodyPr/>
          <a:lstStyle/>
          <a:p>
            <a:r>
              <a:rPr lang="en-US" b="0" i="0" dirty="0">
                <a:solidFill>
                  <a:srgbClr val="ECECEC"/>
                </a:solidFill>
                <a:effectLst/>
                <a:latin typeface="Söhne"/>
              </a:rPr>
              <a:t>Azure OpenAI's flexibility allows for the customization of GPT models to suit specific needs, creation of DALL-E 3 models for image generation, and various applications ranging from business solutions to academic research.</a:t>
            </a:r>
            <a:endParaRPr lang="en-US" dirty="0"/>
          </a:p>
        </p:txBody>
      </p:sp>
      <p:sp>
        <p:nvSpPr>
          <p:cNvPr id="4" name="Header Placeholder 3">
            <a:extLst>
              <a:ext uri="{FF2B5EF4-FFF2-40B4-BE49-F238E27FC236}">
                <a16:creationId xmlns:a16="http://schemas.microsoft.com/office/drawing/2014/main" id="{758FEF40-1FA1-0F70-89BC-7A964F2FAAC0}"/>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C5190A08-1F03-E1F7-792A-348360F5ACD7}"/>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E19AC711-D48B-02CC-457C-312F7CCF8C9D}"/>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7887B588-7B9D-BAA1-BE09-5A55AF2A5833}"/>
              </a:ext>
            </a:extLst>
          </p:cNvPr>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7571702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33B942-8637-CDE7-14BC-FE8C5E54DE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31BB62-B66A-4CDD-19B1-47935FC7A6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C2E68F-4ED3-8EC4-5E39-76DEFE676348}"/>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7254822F-0995-80DB-D1EB-1761EE059CDD}"/>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D53EA7AB-45DA-8615-354D-334C9947F4FD}"/>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9EE0095-0A3A-A4D0-87BC-B3AD49C22F15}"/>
              </a:ext>
            </a:extLst>
          </p:cNvPr>
          <p:cNvSpPr>
            <a:spLocks noGrp="1"/>
          </p:cNvSpPr>
          <p:nvPr>
            <p:ph type="dt" idx="12"/>
          </p:nvPr>
        </p:nvSpPr>
        <p:spPr/>
        <p:txBody>
          <a:bodyPr/>
          <a:lstStyle/>
          <a:p>
            <a:fld id="{E2F19A73-88F5-4B80-A929-CF8E66EE5449}" type="datetime8">
              <a:rPr lang="en-US" smtClean="0"/>
              <a:t>3/6/2024 1:21 PM</a:t>
            </a:fld>
            <a:endParaRPr lang="en-US" dirty="0"/>
          </a:p>
        </p:txBody>
      </p:sp>
      <p:sp>
        <p:nvSpPr>
          <p:cNvPr id="7" name="Slide Number Placeholder 6">
            <a:extLst>
              <a:ext uri="{FF2B5EF4-FFF2-40B4-BE49-F238E27FC236}">
                <a16:creationId xmlns:a16="http://schemas.microsoft.com/office/drawing/2014/main" id="{A8725EB2-ED6B-4ECE-2403-5701B2C8246F}"/>
              </a:ext>
            </a:extLst>
          </p:cNvPr>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5524115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7E5A6C-9087-C204-D0FA-FE10FBBC1D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6D1FF3-BDD2-CB95-28BE-8FE671A957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98BE04-159B-AC43-5911-EEF46077DD9A}"/>
              </a:ext>
            </a:extLst>
          </p:cNvPr>
          <p:cNvSpPr>
            <a:spLocks noGrp="1"/>
          </p:cNvSpPr>
          <p:nvPr>
            <p:ph type="body" idx="1"/>
          </p:nvPr>
        </p:nvSpPr>
        <p:spPr/>
        <p:txBody>
          <a:bodyPr/>
          <a:lstStyle/>
          <a:p>
            <a:r>
              <a:rPr lang="en-US" b="0" i="0" dirty="0">
                <a:solidFill>
                  <a:srgbClr val="ECECEC"/>
                </a:solidFill>
                <a:effectLst/>
                <a:latin typeface="Söhne"/>
              </a:rPr>
              <a:t>To start using Azure OpenAI, you'll need an Azure account. Once set up, you can access a range of OpenAI services, tailor them to your requirements, and integrate AI capabilities into your projects.</a:t>
            </a:r>
            <a:endParaRPr lang="en-US" dirty="0"/>
          </a:p>
        </p:txBody>
      </p:sp>
      <p:sp>
        <p:nvSpPr>
          <p:cNvPr id="4" name="Header Placeholder 3">
            <a:extLst>
              <a:ext uri="{FF2B5EF4-FFF2-40B4-BE49-F238E27FC236}">
                <a16:creationId xmlns:a16="http://schemas.microsoft.com/office/drawing/2014/main" id="{2CDB8B81-184B-B4E7-9B0D-9D76B7DB420A}"/>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055147BB-BC6E-723A-0A99-09F2DE4CDC6E}"/>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CAFD479-FD6D-63D7-01CA-AB214904A1C5}"/>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5EBDD7D2-30C4-5D2E-D7B5-B3F5A66B4E7A}"/>
              </a:ext>
            </a:extLst>
          </p:cNvPr>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6807258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A24388-955C-D639-899D-F51A01F5A4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DB7EC5-4681-02FA-37C4-CCB8569DCC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0B03D5-0B0F-A864-904B-FBEC9A78BC4F}"/>
              </a:ext>
            </a:extLst>
          </p:cNvPr>
          <p:cNvSpPr>
            <a:spLocks noGrp="1"/>
          </p:cNvSpPr>
          <p:nvPr>
            <p:ph type="body" idx="1"/>
          </p:nvPr>
        </p:nvSpPr>
        <p:spPr/>
        <p:txBody>
          <a:bodyPr/>
          <a:lstStyle/>
          <a:p>
            <a:r>
              <a:rPr lang="en-US" b="0" i="0" dirty="0">
                <a:solidFill>
                  <a:srgbClr val="ECECEC"/>
                </a:solidFill>
                <a:effectLst/>
                <a:latin typeface="Söhne"/>
              </a:rPr>
              <a:t>To start using Azure OpenAI, you'll need an Azure account. Once set up, you can access a range of OpenAI services, tailor them to your requirements, and integrate AI capabilities into your projects.</a:t>
            </a:r>
            <a:endParaRPr lang="en-US" dirty="0"/>
          </a:p>
        </p:txBody>
      </p:sp>
      <p:sp>
        <p:nvSpPr>
          <p:cNvPr id="4" name="Header Placeholder 3">
            <a:extLst>
              <a:ext uri="{FF2B5EF4-FFF2-40B4-BE49-F238E27FC236}">
                <a16:creationId xmlns:a16="http://schemas.microsoft.com/office/drawing/2014/main" id="{39DD1FE3-A19D-F820-747B-56A54EB68BC2}"/>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753FEE47-9668-236B-C20F-60728F6C564F}"/>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18D5DFBF-1982-F1CE-9CB3-08D0DC6C19BA}"/>
              </a:ext>
            </a:extLst>
          </p:cNvPr>
          <p:cNvSpPr>
            <a:spLocks noGrp="1"/>
          </p:cNvSpPr>
          <p:nvPr>
            <p:ph type="dt" idx="12"/>
          </p:nvPr>
        </p:nvSpPr>
        <p:spPr/>
        <p:txBody>
          <a:bodyPr/>
          <a:lstStyle/>
          <a:p>
            <a:fld id="{9427A7F7-BB1E-479D-AFAA-B52F4D0C99F2}" type="datetime8">
              <a:rPr lang="en-US" smtClean="0"/>
              <a:t>3/6/2024 2:16 PM</a:t>
            </a:fld>
            <a:endParaRPr lang="en-US" dirty="0"/>
          </a:p>
        </p:txBody>
      </p:sp>
      <p:sp>
        <p:nvSpPr>
          <p:cNvPr id="7" name="Slide Number Placeholder 6">
            <a:extLst>
              <a:ext uri="{FF2B5EF4-FFF2-40B4-BE49-F238E27FC236}">
                <a16:creationId xmlns:a16="http://schemas.microsoft.com/office/drawing/2014/main" id="{7FAF5402-045E-F313-ED07-40B3E5B90563}"/>
              </a:ext>
            </a:extLst>
          </p:cNvPr>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7911159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98B423-2149-4CF2-205D-48B5246E11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EF27FB-1C95-AE61-B9C0-11EBFE8505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8AF9FF-9565-7875-ECCD-09C4C41EEA30}"/>
              </a:ext>
            </a:extLst>
          </p:cNvPr>
          <p:cNvSpPr>
            <a:spLocks noGrp="1"/>
          </p:cNvSpPr>
          <p:nvPr>
            <p:ph type="body" idx="1"/>
          </p:nvPr>
        </p:nvSpPr>
        <p:spPr/>
        <p:txBody>
          <a:bodyPr/>
          <a:lstStyle/>
          <a:p>
            <a:r>
              <a:rPr lang="en-US" b="0" i="0" dirty="0">
                <a:solidFill>
                  <a:srgbClr val="ECECEC"/>
                </a:solidFill>
                <a:effectLst/>
                <a:latin typeface="Söhne"/>
              </a:rPr>
              <a:t>To start using Azure OpenAI, you'll need an Azure account. Once set up, you can access a range of OpenAI services, tailor them to your requirements, and integrate AI capabilities into your projects.</a:t>
            </a:r>
            <a:endParaRPr lang="en-US" dirty="0"/>
          </a:p>
        </p:txBody>
      </p:sp>
      <p:sp>
        <p:nvSpPr>
          <p:cNvPr id="4" name="Header Placeholder 3">
            <a:extLst>
              <a:ext uri="{FF2B5EF4-FFF2-40B4-BE49-F238E27FC236}">
                <a16:creationId xmlns:a16="http://schemas.microsoft.com/office/drawing/2014/main" id="{C481A526-1756-C8B8-418A-7DC602D01946}"/>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8D83278A-7F89-6D1B-9F3C-94358E14CEE7}"/>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02319B6-17B5-809A-8698-E2B557CC801B}"/>
              </a:ext>
            </a:extLst>
          </p:cNvPr>
          <p:cNvSpPr>
            <a:spLocks noGrp="1"/>
          </p:cNvSpPr>
          <p:nvPr>
            <p:ph type="dt" idx="12"/>
          </p:nvPr>
        </p:nvSpPr>
        <p:spPr/>
        <p:txBody>
          <a:bodyPr/>
          <a:lstStyle/>
          <a:p>
            <a:fld id="{9427A7F7-BB1E-479D-AFAA-B52F4D0C99F2}" type="datetime8">
              <a:rPr lang="en-US" smtClean="0"/>
              <a:t>3/6/2024 2:03 PM</a:t>
            </a:fld>
            <a:endParaRPr lang="en-US" dirty="0"/>
          </a:p>
        </p:txBody>
      </p:sp>
      <p:sp>
        <p:nvSpPr>
          <p:cNvPr id="7" name="Slide Number Placeholder 6">
            <a:extLst>
              <a:ext uri="{FF2B5EF4-FFF2-40B4-BE49-F238E27FC236}">
                <a16:creationId xmlns:a16="http://schemas.microsoft.com/office/drawing/2014/main" id="{F76CFB9A-DF2A-A2D4-90C4-5BA550B13391}"/>
              </a:ext>
            </a:extLst>
          </p:cNvPr>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41955261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5FAB76-EC24-389E-D54D-77A0DF0964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C4C1BD-BF98-0BAB-EB87-7DC6D2312D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894AEF-6EF3-981B-F01B-567D84BAAA72}"/>
              </a:ext>
            </a:extLst>
          </p:cNvPr>
          <p:cNvSpPr>
            <a:spLocks noGrp="1"/>
          </p:cNvSpPr>
          <p:nvPr>
            <p:ph type="body" idx="1"/>
          </p:nvPr>
        </p:nvSpPr>
        <p:spPr/>
        <p:txBody>
          <a:bodyPr/>
          <a:lstStyle/>
          <a:p>
            <a:endParaRPr lang="en-US" dirty="0"/>
          </a:p>
        </p:txBody>
      </p:sp>
      <p:sp>
        <p:nvSpPr>
          <p:cNvPr id="6" name="Slide Number Placeholder 5">
            <a:extLst>
              <a:ext uri="{FF2B5EF4-FFF2-40B4-BE49-F238E27FC236}">
                <a16:creationId xmlns:a16="http://schemas.microsoft.com/office/drawing/2014/main" id="{E655EF7D-29FB-D4B7-C59B-301C67DEFACE}"/>
              </a:ext>
            </a:extLst>
          </p:cNvPr>
          <p:cNvSpPr>
            <a:spLocks noGrp="1"/>
          </p:cNvSpPr>
          <p:nvPr>
            <p:ph type="sldNum" sz="quarter" idx="12"/>
          </p:nvPr>
        </p:nvSpPr>
        <p:spPr/>
        <p:txBody>
          <a:bodyPr/>
          <a:lstStyle/>
          <a:p>
            <a:fld id="{B4008EB6-D09E-4580-8CD6-DDB14511944F}" type="slidenum">
              <a:rPr lang="en-US" smtClean="0"/>
              <a:pPr/>
              <a:t>30</a:t>
            </a:fld>
            <a:endParaRPr lang="en-US" dirty="0"/>
          </a:p>
        </p:txBody>
      </p:sp>
      <p:sp>
        <p:nvSpPr>
          <p:cNvPr id="10" name="Date Placeholder 9">
            <a:extLst>
              <a:ext uri="{FF2B5EF4-FFF2-40B4-BE49-F238E27FC236}">
                <a16:creationId xmlns:a16="http://schemas.microsoft.com/office/drawing/2014/main" id="{506DE762-61DD-6CC9-0BD5-7ED1CB240242}"/>
              </a:ext>
            </a:extLst>
          </p:cNvPr>
          <p:cNvSpPr>
            <a:spLocks noGrp="1"/>
          </p:cNvSpPr>
          <p:nvPr>
            <p:ph type="dt" idx="13"/>
          </p:nvPr>
        </p:nvSpPr>
        <p:spPr/>
        <p:txBody>
          <a:bodyPr/>
          <a:lstStyle/>
          <a:p>
            <a:fld id="{D44C3489-8257-4E60-994D-6A5CEE67ED71}" type="datetime8">
              <a:rPr lang="en-US" smtClean="0"/>
              <a:t>3/6/2024 1:21 PM</a:t>
            </a:fld>
            <a:endParaRPr lang="en-US" dirty="0"/>
          </a:p>
        </p:txBody>
      </p:sp>
      <p:sp>
        <p:nvSpPr>
          <p:cNvPr id="4" name="Footer Placeholder 3">
            <a:extLst>
              <a:ext uri="{FF2B5EF4-FFF2-40B4-BE49-F238E27FC236}">
                <a16:creationId xmlns:a16="http://schemas.microsoft.com/office/drawing/2014/main" id="{57D7B73A-4239-4A9D-B05C-42DEE00DA456}"/>
              </a:ext>
            </a:extLst>
          </p:cNvPr>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a:extLst>
              <a:ext uri="{FF2B5EF4-FFF2-40B4-BE49-F238E27FC236}">
                <a16:creationId xmlns:a16="http://schemas.microsoft.com/office/drawing/2014/main" id="{7D8CB741-A137-8216-BF40-08E6DF5FEDC2}"/>
              </a:ext>
            </a:extLst>
          </p:cNvPr>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2573857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3/6/2024 1:21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4521630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0D37AB-62B1-962D-D560-7F51CE1075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814927-E32E-FACB-8947-23D1038132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9898EE-4A3F-4D8C-F02F-EDA247D2CF5F}"/>
              </a:ext>
            </a:extLst>
          </p:cNvPr>
          <p:cNvSpPr>
            <a:spLocks noGrp="1"/>
          </p:cNvSpPr>
          <p:nvPr>
            <p:ph type="body" idx="1"/>
          </p:nvPr>
        </p:nvSpPr>
        <p:spPr/>
        <p:txBody>
          <a:bodyPr/>
          <a:lstStyle/>
          <a:p>
            <a:endParaRPr lang="en-US" dirty="0"/>
          </a:p>
        </p:txBody>
      </p:sp>
      <p:sp>
        <p:nvSpPr>
          <p:cNvPr id="6" name="Slide Number Placeholder 5">
            <a:extLst>
              <a:ext uri="{FF2B5EF4-FFF2-40B4-BE49-F238E27FC236}">
                <a16:creationId xmlns:a16="http://schemas.microsoft.com/office/drawing/2014/main" id="{97BA4C66-A291-046B-62C8-BD7E9531BB48}"/>
              </a:ext>
            </a:extLst>
          </p:cNvPr>
          <p:cNvSpPr>
            <a:spLocks noGrp="1"/>
          </p:cNvSpPr>
          <p:nvPr>
            <p:ph type="sldNum" sz="quarter" idx="12"/>
          </p:nvPr>
        </p:nvSpPr>
        <p:spPr/>
        <p:txBody>
          <a:bodyPr/>
          <a:lstStyle/>
          <a:p>
            <a:fld id="{B4008EB6-D09E-4580-8CD6-DDB14511944F}" type="slidenum">
              <a:rPr lang="en-US" smtClean="0"/>
              <a:pPr/>
              <a:t>31</a:t>
            </a:fld>
            <a:endParaRPr lang="en-US" dirty="0"/>
          </a:p>
        </p:txBody>
      </p:sp>
      <p:sp>
        <p:nvSpPr>
          <p:cNvPr id="10" name="Date Placeholder 9">
            <a:extLst>
              <a:ext uri="{FF2B5EF4-FFF2-40B4-BE49-F238E27FC236}">
                <a16:creationId xmlns:a16="http://schemas.microsoft.com/office/drawing/2014/main" id="{5EBE40CA-C850-7603-E103-0091E30CAD12}"/>
              </a:ext>
            </a:extLst>
          </p:cNvPr>
          <p:cNvSpPr>
            <a:spLocks noGrp="1"/>
          </p:cNvSpPr>
          <p:nvPr>
            <p:ph type="dt" idx="13"/>
          </p:nvPr>
        </p:nvSpPr>
        <p:spPr/>
        <p:txBody>
          <a:bodyPr/>
          <a:lstStyle/>
          <a:p>
            <a:fld id="{D44C3489-8257-4E60-994D-6A5CEE67ED71}" type="datetime8">
              <a:rPr lang="en-US" smtClean="0"/>
              <a:t>3/6/2024 1:21 PM</a:t>
            </a:fld>
            <a:endParaRPr lang="en-US" dirty="0"/>
          </a:p>
        </p:txBody>
      </p:sp>
      <p:sp>
        <p:nvSpPr>
          <p:cNvPr id="4" name="Footer Placeholder 3">
            <a:extLst>
              <a:ext uri="{FF2B5EF4-FFF2-40B4-BE49-F238E27FC236}">
                <a16:creationId xmlns:a16="http://schemas.microsoft.com/office/drawing/2014/main" id="{4568A6E1-688D-8DFB-F628-1C848F8E72F3}"/>
              </a:ext>
            </a:extLst>
          </p:cNvPr>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a:extLst>
              <a:ext uri="{FF2B5EF4-FFF2-40B4-BE49-F238E27FC236}">
                <a16:creationId xmlns:a16="http://schemas.microsoft.com/office/drawing/2014/main" id="{05006BF5-C817-D36F-80E4-3673E3FA1034}"/>
              </a:ext>
            </a:extLst>
          </p:cNvPr>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2734193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B7B4F-3254-7478-4F1C-64F46279F1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9A1554-C204-5EAE-EC45-DE15F7194A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FC4A06-3CEC-3C1F-99B6-445FCEFF4A7D}"/>
              </a:ext>
            </a:extLst>
          </p:cNvPr>
          <p:cNvSpPr>
            <a:spLocks noGrp="1"/>
          </p:cNvSpPr>
          <p:nvPr>
            <p:ph type="body" idx="1"/>
          </p:nvPr>
        </p:nvSpPr>
        <p:spPr/>
        <p:txBody>
          <a:bodyPr/>
          <a:lstStyle/>
          <a:p>
            <a:endParaRPr lang="en-US" dirty="0"/>
          </a:p>
        </p:txBody>
      </p:sp>
      <p:sp>
        <p:nvSpPr>
          <p:cNvPr id="6" name="Slide Number Placeholder 5">
            <a:extLst>
              <a:ext uri="{FF2B5EF4-FFF2-40B4-BE49-F238E27FC236}">
                <a16:creationId xmlns:a16="http://schemas.microsoft.com/office/drawing/2014/main" id="{7847DD7A-E934-6FB1-56EA-212D91302FD8}"/>
              </a:ext>
            </a:extLst>
          </p:cNvPr>
          <p:cNvSpPr>
            <a:spLocks noGrp="1"/>
          </p:cNvSpPr>
          <p:nvPr>
            <p:ph type="sldNum" sz="quarter" idx="12"/>
          </p:nvPr>
        </p:nvSpPr>
        <p:spPr/>
        <p:txBody>
          <a:bodyPr/>
          <a:lstStyle/>
          <a:p>
            <a:fld id="{B4008EB6-D09E-4580-8CD6-DDB14511944F}" type="slidenum">
              <a:rPr lang="en-US" smtClean="0"/>
              <a:pPr/>
              <a:t>32</a:t>
            </a:fld>
            <a:endParaRPr lang="en-US" dirty="0"/>
          </a:p>
        </p:txBody>
      </p:sp>
      <p:sp>
        <p:nvSpPr>
          <p:cNvPr id="10" name="Date Placeholder 9">
            <a:extLst>
              <a:ext uri="{FF2B5EF4-FFF2-40B4-BE49-F238E27FC236}">
                <a16:creationId xmlns:a16="http://schemas.microsoft.com/office/drawing/2014/main" id="{BB945E72-995F-B559-0DB0-C0A3784E58CA}"/>
              </a:ext>
            </a:extLst>
          </p:cNvPr>
          <p:cNvSpPr>
            <a:spLocks noGrp="1"/>
          </p:cNvSpPr>
          <p:nvPr>
            <p:ph type="dt" idx="13"/>
          </p:nvPr>
        </p:nvSpPr>
        <p:spPr/>
        <p:txBody>
          <a:bodyPr/>
          <a:lstStyle/>
          <a:p>
            <a:fld id="{D44C3489-8257-4E60-994D-6A5CEE67ED71}" type="datetime8">
              <a:rPr lang="en-US" smtClean="0"/>
              <a:t>3/6/2024 1:21 PM</a:t>
            </a:fld>
            <a:endParaRPr lang="en-US" dirty="0"/>
          </a:p>
        </p:txBody>
      </p:sp>
      <p:sp>
        <p:nvSpPr>
          <p:cNvPr id="4" name="Footer Placeholder 3">
            <a:extLst>
              <a:ext uri="{FF2B5EF4-FFF2-40B4-BE49-F238E27FC236}">
                <a16:creationId xmlns:a16="http://schemas.microsoft.com/office/drawing/2014/main" id="{A58DAB01-3017-B9AB-AB31-F0B0F87804D3}"/>
              </a:ext>
            </a:extLst>
          </p:cNvPr>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a:extLst>
              <a:ext uri="{FF2B5EF4-FFF2-40B4-BE49-F238E27FC236}">
                <a16:creationId xmlns:a16="http://schemas.microsoft.com/office/drawing/2014/main" id="{E5247F78-B790-078F-4527-4EE96CDC47F0}"/>
              </a:ext>
            </a:extLst>
          </p:cNvPr>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39439517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C79244-1384-1676-810F-E6B745C457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0818C4-2B31-5451-4BD8-C945757B64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4A01DB-D39F-D38A-A669-E0D4E6BC14B3}"/>
              </a:ext>
            </a:extLst>
          </p:cNvPr>
          <p:cNvSpPr>
            <a:spLocks noGrp="1"/>
          </p:cNvSpPr>
          <p:nvPr>
            <p:ph type="body" idx="1"/>
          </p:nvPr>
        </p:nvSpPr>
        <p:spPr/>
        <p:txBody>
          <a:bodyPr/>
          <a:lstStyle/>
          <a:p>
            <a:endParaRPr lang="en-US" dirty="0"/>
          </a:p>
        </p:txBody>
      </p:sp>
      <p:sp>
        <p:nvSpPr>
          <p:cNvPr id="6" name="Slide Number Placeholder 5">
            <a:extLst>
              <a:ext uri="{FF2B5EF4-FFF2-40B4-BE49-F238E27FC236}">
                <a16:creationId xmlns:a16="http://schemas.microsoft.com/office/drawing/2014/main" id="{95F67C4D-22DD-84B3-5929-5FD000A1A4DB}"/>
              </a:ext>
            </a:extLst>
          </p:cNvPr>
          <p:cNvSpPr>
            <a:spLocks noGrp="1"/>
          </p:cNvSpPr>
          <p:nvPr>
            <p:ph type="sldNum" sz="quarter" idx="12"/>
          </p:nvPr>
        </p:nvSpPr>
        <p:spPr/>
        <p:txBody>
          <a:bodyPr/>
          <a:lstStyle/>
          <a:p>
            <a:fld id="{B4008EB6-D09E-4580-8CD6-DDB14511944F}" type="slidenum">
              <a:rPr lang="en-US" smtClean="0"/>
              <a:pPr/>
              <a:t>33</a:t>
            </a:fld>
            <a:endParaRPr lang="en-US" dirty="0"/>
          </a:p>
        </p:txBody>
      </p:sp>
      <p:sp>
        <p:nvSpPr>
          <p:cNvPr id="10" name="Date Placeholder 9">
            <a:extLst>
              <a:ext uri="{FF2B5EF4-FFF2-40B4-BE49-F238E27FC236}">
                <a16:creationId xmlns:a16="http://schemas.microsoft.com/office/drawing/2014/main" id="{1BAD0182-8E41-6595-0A60-4429784D182D}"/>
              </a:ext>
            </a:extLst>
          </p:cNvPr>
          <p:cNvSpPr>
            <a:spLocks noGrp="1"/>
          </p:cNvSpPr>
          <p:nvPr>
            <p:ph type="dt" idx="13"/>
          </p:nvPr>
        </p:nvSpPr>
        <p:spPr/>
        <p:txBody>
          <a:bodyPr/>
          <a:lstStyle/>
          <a:p>
            <a:fld id="{D44C3489-8257-4E60-994D-6A5CEE67ED71}" type="datetime8">
              <a:rPr lang="en-US" smtClean="0"/>
              <a:t>3/6/2024 1:21 PM</a:t>
            </a:fld>
            <a:endParaRPr lang="en-US" dirty="0"/>
          </a:p>
        </p:txBody>
      </p:sp>
      <p:sp>
        <p:nvSpPr>
          <p:cNvPr id="4" name="Footer Placeholder 3">
            <a:extLst>
              <a:ext uri="{FF2B5EF4-FFF2-40B4-BE49-F238E27FC236}">
                <a16:creationId xmlns:a16="http://schemas.microsoft.com/office/drawing/2014/main" id="{57E19843-D9EC-C73F-C9DD-AF133400C53F}"/>
              </a:ext>
            </a:extLst>
          </p:cNvPr>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a:extLst>
              <a:ext uri="{FF2B5EF4-FFF2-40B4-BE49-F238E27FC236}">
                <a16:creationId xmlns:a16="http://schemas.microsoft.com/office/drawing/2014/main" id="{50179B5B-5927-C87C-6E8D-1BC241524FDF}"/>
              </a:ext>
            </a:extLst>
          </p:cNvPr>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16839400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0F3039-43F1-9F38-2F39-770C8A3BF7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EB16EA-A0E2-4F2A-FC35-3AABAF57BE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965F94-1578-895F-8206-41E009272C69}"/>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521C8D9A-9164-1A07-805F-3096A0FD7B4F}"/>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B9EF83DE-81BB-1CB4-D457-BB4741A0223D}"/>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631199AC-6F4B-D60F-3DBC-10BD6554530A}"/>
              </a:ext>
            </a:extLst>
          </p:cNvPr>
          <p:cNvSpPr>
            <a:spLocks noGrp="1"/>
          </p:cNvSpPr>
          <p:nvPr>
            <p:ph type="dt" idx="12"/>
          </p:nvPr>
        </p:nvSpPr>
        <p:spPr/>
        <p:txBody>
          <a:bodyPr/>
          <a:lstStyle/>
          <a:p>
            <a:fld id="{B16574EE-8191-4BCC-ABE6-D00A4F4D7690}" type="datetime8">
              <a:rPr lang="en-US" smtClean="0"/>
              <a:t>3/6/2024 1:21 PM</a:t>
            </a:fld>
            <a:endParaRPr lang="en-US" dirty="0"/>
          </a:p>
        </p:txBody>
      </p:sp>
      <p:sp>
        <p:nvSpPr>
          <p:cNvPr id="7" name="Slide Number Placeholder 6">
            <a:extLst>
              <a:ext uri="{FF2B5EF4-FFF2-40B4-BE49-F238E27FC236}">
                <a16:creationId xmlns:a16="http://schemas.microsoft.com/office/drawing/2014/main" id="{65A4C6DD-1955-1B02-84BA-ECA911A25697}"/>
              </a:ext>
            </a:extLst>
          </p:cNvPr>
          <p:cNvSpPr>
            <a:spLocks noGrp="1"/>
          </p:cNvSpPr>
          <p:nvPr>
            <p:ph type="sldNum" sz="quarter" idx="13"/>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38693029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D81829-CEB4-D5F3-2887-2B4A75E3F2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C2B445-E685-6360-7ED2-C9CC9AE7EC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FA1BF3-B346-0114-3B60-79628F2DE005}"/>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369A0059-471B-8015-B5EE-1F91951382F0}"/>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F726FC72-FB27-AD53-69C1-A1D11834A7A0}"/>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FA6D78C-DFDF-26DF-FD69-5020625BA987}"/>
              </a:ext>
            </a:extLst>
          </p:cNvPr>
          <p:cNvSpPr>
            <a:spLocks noGrp="1"/>
          </p:cNvSpPr>
          <p:nvPr>
            <p:ph type="dt" idx="12"/>
          </p:nvPr>
        </p:nvSpPr>
        <p:spPr/>
        <p:txBody>
          <a:bodyPr/>
          <a:lstStyle/>
          <a:p>
            <a:fld id="{B16574EE-8191-4BCC-ABE6-D00A4F4D7690}" type="datetime8">
              <a:rPr lang="en-US" smtClean="0"/>
              <a:t>3/6/2024 1:21 PM</a:t>
            </a:fld>
            <a:endParaRPr lang="en-US" dirty="0"/>
          </a:p>
        </p:txBody>
      </p:sp>
      <p:sp>
        <p:nvSpPr>
          <p:cNvPr id="7" name="Slide Number Placeholder 6">
            <a:extLst>
              <a:ext uri="{FF2B5EF4-FFF2-40B4-BE49-F238E27FC236}">
                <a16:creationId xmlns:a16="http://schemas.microsoft.com/office/drawing/2014/main" id="{94835467-7136-AA74-B48B-DCBEB2F454FB}"/>
              </a:ext>
            </a:extLst>
          </p:cNvPr>
          <p:cNvSpPr>
            <a:spLocks noGrp="1"/>
          </p:cNvSpPr>
          <p:nvPr>
            <p:ph type="sldNum" sz="quarter" idx="13"/>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5806058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3/6/2024 1:21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36</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E523B0-F767-7ED5-CC54-64C95590AC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B6A6F2-31A9-D5ED-E6E6-7F52C3C85B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992321-5CD9-D3B0-7EBC-7F45F460F23F}"/>
              </a:ext>
            </a:extLst>
          </p:cNvPr>
          <p:cNvSpPr>
            <a:spLocks noGrp="1"/>
          </p:cNvSpPr>
          <p:nvPr>
            <p:ph type="body" idx="1"/>
          </p:nvPr>
        </p:nvSpPr>
        <p:spPr/>
        <p:txBody>
          <a:bodyPr/>
          <a:lstStyle/>
          <a:p>
            <a:r>
              <a:rPr lang="en-US" b="0" i="0" dirty="0">
                <a:solidFill>
                  <a:srgbClr val="ECECEC"/>
                </a:solidFill>
                <a:effectLst/>
                <a:latin typeface="Söhne"/>
              </a:rPr>
              <a:t>Artificial intelligence simulates human intelligence in computers, it is essentially a bunch of algorithms that train on a lot of data. Generative AI is a subset of that, that is trained on creating new content based on the data its trained on.</a:t>
            </a:r>
          </a:p>
          <a:p>
            <a:endParaRPr lang="en-US" b="0" i="0" dirty="0">
              <a:solidFill>
                <a:srgbClr val="ECECEC"/>
              </a:solidFill>
              <a:effectLst/>
              <a:latin typeface="Söhne"/>
            </a:endParaRPr>
          </a:p>
          <a:p>
            <a:r>
              <a:rPr lang="en-US" b="0" i="0" dirty="0">
                <a:solidFill>
                  <a:srgbClr val="ECECEC"/>
                </a:solidFill>
                <a:effectLst/>
                <a:latin typeface="Söhne"/>
              </a:rPr>
              <a:t>Generative AI refers to algorithms that can generate new content or data that's never been seen before. Unlike traditional AI, which analyzes and learns from existing data, generative AI can create novel outputs, from text to images and beyond.</a:t>
            </a:r>
            <a:endParaRPr lang="en-US" dirty="0"/>
          </a:p>
        </p:txBody>
      </p:sp>
      <p:sp>
        <p:nvSpPr>
          <p:cNvPr id="4" name="Header Placeholder 3">
            <a:extLst>
              <a:ext uri="{FF2B5EF4-FFF2-40B4-BE49-F238E27FC236}">
                <a16:creationId xmlns:a16="http://schemas.microsoft.com/office/drawing/2014/main" id="{3B06EB86-03F7-12F2-9011-ACF6AA32713B}"/>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7C4C7785-26F1-73B9-4D16-1C10DCACEC67}"/>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C8F675A-7B81-C82B-8CDA-83AFABC71C42}"/>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75CAF347-A189-F858-A845-05733F385C33}"/>
              </a:ext>
            </a:extLst>
          </p:cNvPr>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824132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DE1B50-FF44-23E9-73B9-2BDA41ABAF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5140F0-098D-41D0-80B0-0ED1536335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47930D-A293-D2A6-9B96-4893B7459184}"/>
              </a:ext>
            </a:extLst>
          </p:cNvPr>
          <p:cNvSpPr>
            <a:spLocks noGrp="1"/>
          </p:cNvSpPr>
          <p:nvPr>
            <p:ph type="body" idx="1"/>
          </p:nvPr>
        </p:nvSpPr>
        <p:spPr/>
        <p:txBody>
          <a:bodyPr/>
          <a:lstStyle/>
          <a:p>
            <a:r>
              <a:rPr lang="en-US" b="0" i="0" dirty="0">
                <a:solidFill>
                  <a:srgbClr val="ECECEC"/>
                </a:solidFill>
                <a:effectLst/>
                <a:latin typeface="Söhne"/>
              </a:rPr>
              <a:t>Various examples of generative AI include ChatGPT for text generation, DALL-E 3 for image creation, Google Gemini and OpenAI Sora for advanced AI functionalities, and Midjourney for unique AI-driven journeys.</a:t>
            </a:r>
            <a:endParaRPr lang="en-US" dirty="0"/>
          </a:p>
        </p:txBody>
      </p:sp>
      <p:sp>
        <p:nvSpPr>
          <p:cNvPr id="4" name="Header Placeholder 3">
            <a:extLst>
              <a:ext uri="{FF2B5EF4-FFF2-40B4-BE49-F238E27FC236}">
                <a16:creationId xmlns:a16="http://schemas.microsoft.com/office/drawing/2014/main" id="{D52B1BB7-28FD-19D4-E622-2017B7EB0B48}"/>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9A5E5158-2B2A-1A8F-4387-766E72AB6ACE}"/>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87358E7E-A927-7356-0C72-651D10B71D09}"/>
              </a:ext>
            </a:extLst>
          </p:cNvPr>
          <p:cNvSpPr>
            <a:spLocks noGrp="1"/>
          </p:cNvSpPr>
          <p:nvPr>
            <p:ph type="dt" idx="12"/>
          </p:nvPr>
        </p:nvSpPr>
        <p:spPr/>
        <p:txBody>
          <a:bodyPr/>
          <a:lstStyle/>
          <a:p>
            <a:fld id="{9427A7F7-BB1E-479D-AFAA-B52F4D0C99F2}" type="datetime8">
              <a:rPr lang="en-US" smtClean="0"/>
              <a:t>3/6/2024 1:21 PM</a:t>
            </a:fld>
            <a:endParaRPr lang="en-US" dirty="0"/>
          </a:p>
        </p:txBody>
      </p:sp>
      <p:sp>
        <p:nvSpPr>
          <p:cNvPr id="7" name="Slide Number Placeholder 6">
            <a:extLst>
              <a:ext uri="{FF2B5EF4-FFF2-40B4-BE49-F238E27FC236}">
                <a16:creationId xmlns:a16="http://schemas.microsoft.com/office/drawing/2014/main" id="{531D860D-AB62-CF43-78A5-11E9EE65A0DA}"/>
              </a:ext>
            </a:extLst>
          </p:cNvPr>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800637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3/6/2024 1:21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368473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C2B17A-905A-CD3F-98A0-436AD52C0F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8A4A90-FD72-F882-2B69-1789783D1B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C12475-F2DB-6D5D-5986-68435BCA6E0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F0E502B4-AF43-D615-D158-1C2122ECB98E}"/>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1D11AB98-F7FF-E7E4-3D28-0D85D8534E90}"/>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F3C72FB2-99FC-57A5-3681-D86FE9688F4A}"/>
              </a:ext>
            </a:extLst>
          </p:cNvPr>
          <p:cNvSpPr>
            <a:spLocks noGrp="1"/>
          </p:cNvSpPr>
          <p:nvPr>
            <p:ph type="dt" idx="12"/>
          </p:nvPr>
        </p:nvSpPr>
        <p:spPr/>
        <p:txBody>
          <a:bodyPr/>
          <a:lstStyle/>
          <a:p>
            <a:fld id="{72E0C910-0166-48E0-B8EF-5071277A02A8}" type="datetime8">
              <a:rPr lang="en-US" smtClean="0"/>
              <a:t>3/6/2024 1:21 PM</a:t>
            </a:fld>
            <a:endParaRPr lang="en-US" dirty="0"/>
          </a:p>
        </p:txBody>
      </p:sp>
      <p:sp>
        <p:nvSpPr>
          <p:cNvPr id="7" name="Slide Number Placeholder 6">
            <a:extLst>
              <a:ext uri="{FF2B5EF4-FFF2-40B4-BE49-F238E27FC236}">
                <a16:creationId xmlns:a16="http://schemas.microsoft.com/office/drawing/2014/main" id="{EB97FE1E-D339-CEF4-7CDE-C2305AA2BCCD}"/>
              </a:ext>
            </a:extLst>
          </p:cNvPr>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031359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AB8F18-EE81-C29F-90A7-A7F163EB28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982EDD-3BEE-EEC6-7E01-CD04E87C9B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E6CB60-A8C5-AF83-9689-F5F8A5EC4587}"/>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513173D8-0827-4EB8-A668-70DE2658B4E0}"/>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298A8D76-7CA2-7163-2EBE-3325785434D8}"/>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9D9733C-62F0-3AAF-804A-724BEE382070}"/>
              </a:ext>
            </a:extLst>
          </p:cNvPr>
          <p:cNvSpPr>
            <a:spLocks noGrp="1"/>
          </p:cNvSpPr>
          <p:nvPr>
            <p:ph type="dt" idx="12"/>
          </p:nvPr>
        </p:nvSpPr>
        <p:spPr/>
        <p:txBody>
          <a:bodyPr/>
          <a:lstStyle/>
          <a:p>
            <a:fld id="{72E0C910-0166-48E0-B8EF-5071277A02A8}" type="datetime8">
              <a:rPr lang="en-US" smtClean="0"/>
              <a:t>3/6/2024 1:21 PM</a:t>
            </a:fld>
            <a:endParaRPr lang="en-US" dirty="0"/>
          </a:p>
        </p:txBody>
      </p:sp>
      <p:sp>
        <p:nvSpPr>
          <p:cNvPr id="7" name="Slide Number Placeholder 6">
            <a:extLst>
              <a:ext uri="{FF2B5EF4-FFF2-40B4-BE49-F238E27FC236}">
                <a16:creationId xmlns:a16="http://schemas.microsoft.com/office/drawing/2014/main" id="{0DD23580-2DC3-FE5E-5A0D-96A4229A8AFE}"/>
              </a:ext>
            </a:extLst>
          </p:cNvPr>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514565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E60A8F-8E9C-7B80-AB8E-CD3828B427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4EE6DF-B68F-1F92-0980-BC3F29E5C6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759980-36E3-8F75-FD14-3857187C84C2}"/>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89A4EC41-C9E8-DD5E-4B3F-07CE88C4AD51}"/>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F75CB719-D41E-3C01-0C3F-9D62C7C194E7}"/>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E92A8A4-DD75-DDCD-ADD1-3D0EA3AA4F53}"/>
              </a:ext>
            </a:extLst>
          </p:cNvPr>
          <p:cNvSpPr>
            <a:spLocks noGrp="1"/>
          </p:cNvSpPr>
          <p:nvPr>
            <p:ph type="dt" idx="12"/>
          </p:nvPr>
        </p:nvSpPr>
        <p:spPr/>
        <p:txBody>
          <a:bodyPr/>
          <a:lstStyle/>
          <a:p>
            <a:fld id="{72E0C910-0166-48E0-B8EF-5071277A02A8}" type="datetime8">
              <a:rPr lang="en-US" smtClean="0"/>
              <a:t>3/6/2024 1:21 PM</a:t>
            </a:fld>
            <a:endParaRPr lang="en-US" dirty="0"/>
          </a:p>
        </p:txBody>
      </p:sp>
      <p:sp>
        <p:nvSpPr>
          <p:cNvPr id="7" name="Slide Number Placeholder 6">
            <a:extLst>
              <a:ext uri="{FF2B5EF4-FFF2-40B4-BE49-F238E27FC236}">
                <a16:creationId xmlns:a16="http://schemas.microsoft.com/office/drawing/2014/main" id="{AD29C99A-6A4F-DEAD-377E-D27EFA644DD3}"/>
              </a:ext>
            </a:extLst>
          </p:cNvPr>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0335664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8.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9.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3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9.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39.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8.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880144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464BB0-E3CC-F9F0-541B-A4E923FE6E16}"/>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A66AB75-CF80-D2FC-FCD3-E533FB49FA68}"/>
              </a:ext>
            </a:extLst>
          </p:cNvPr>
          <p:cNvSpPr>
            <a:spLocks noGrp="1"/>
          </p:cNvSpPr>
          <p:nvPr>
            <p:ph type="title"/>
          </p:nvPr>
        </p:nvSpPr>
        <p:spPr/>
        <p:txBody>
          <a:bodyPr/>
          <a:lstStyle/>
          <a:p>
            <a:r>
              <a:rPr lang="en-US" dirty="0"/>
              <a:t>ChatGPT / Gemini - Example</a:t>
            </a:r>
          </a:p>
        </p:txBody>
      </p:sp>
      <p:sp>
        <p:nvSpPr>
          <p:cNvPr id="6" name="Text Placeholder 5">
            <a:extLst>
              <a:ext uri="{FF2B5EF4-FFF2-40B4-BE49-F238E27FC236}">
                <a16:creationId xmlns:a16="http://schemas.microsoft.com/office/drawing/2014/main" id="{1A7EC839-74E3-0D32-2120-46C90F2425FF}"/>
              </a:ext>
            </a:extLst>
          </p:cNvPr>
          <p:cNvSpPr>
            <a:spLocks noGrp="1"/>
          </p:cNvSpPr>
          <p:nvPr>
            <p:ph type="body" sz="quarter" idx="10"/>
          </p:nvPr>
        </p:nvSpPr>
        <p:spPr>
          <a:xfrm>
            <a:off x="586390" y="1434370"/>
            <a:ext cx="5509610" cy="861774"/>
          </a:xfrm>
        </p:spPr>
        <p:txBody>
          <a:bodyPr/>
          <a:lstStyle/>
          <a:p>
            <a:r>
              <a:rPr lang="en-US" dirty="0"/>
              <a:t>Prompt: Generate a 4-line Poem about pointers.</a:t>
            </a:r>
          </a:p>
        </p:txBody>
      </p:sp>
      <p:pic>
        <p:nvPicPr>
          <p:cNvPr id="9" name="Picture 8">
            <a:extLst>
              <a:ext uri="{FF2B5EF4-FFF2-40B4-BE49-F238E27FC236}">
                <a16:creationId xmlns:a16="http://schemas.microsoft.com/office/drawing/2014/main" id="{453F904F-1082-24F1-CF70-8B584204ED0D}"/>
              </a:ext>
            </a:extLst>
          </p:cNvPr>
          <p:cNvPicPr>
            <a:picLocks noChangeAspect="1"/>
          </p:cNvPicPr>
          <p:nvPr/>
        </p:nvPicPr>
        <p:blipFill>
          <a:blip r:embed="rId3"/>
          <a:srcRect/>
          <a:stretch/>
        </p:blipFill>
        <p:spPr>
          <a:xfrm>
            <a:off x="7219680" y="1513407"/>
            <a:ext cx="4385930" cy="1915593"/>
          </a:xfrm>
          <a:prstGeom prst="rect">
            <a:avLst/>
          </a:prstGeom>
        </p:spPr>
      </p:pic>
      <p:pic>
        <p:nvPicPr>
          <p:cNvPr id="2" name="Picture 1">
            <a:extLst>
              <a:ext uri="{FF2B5EF4-FFF2-40B4-BE49-F238E27FC236}">
                <a16:creationId xmlns:a16="http://schemas.microsoft.com/office/drawing/2014/main" id="{F871D914-4971-DF55-83B3-2047E50CF6E5}"/>
              </a:ext>
            </a:extLst>
          </p:cNvPr>
          <p:cNvPicPr>
            <a:picLocks noChangeAspect="1"/>
          </p:cNvPicPr>
          <p:nvPr/>
        </p:nvPicPr>
        <p:blipFill>
          <a:blip r:embed="rId4"/>
          <a:srcRect/>
          <a:stretch/>
        </p:blipFill>
        <p:spPr>
          <a:xfrm>
            <a:off x="7219680" y="3672968"/>
            <a:ext cx="4385930" cy="1671625"/>
          </a:xfrm>
          <a:prstGeom prst="rect">
            <a:avLst/>
          </a:prstGeom>
        </p:spPr>
      </p:pic>
    </p:spTree>
    <p:extLst>
      <p:ext uri="{BB962C8B-B14F-4D97-AF65-F5344CB8AC3E}">
        <p14:creationId xmlns:p14="http://schemas.microsoft.com/office/powerpoint/2010/main" val="24718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C0F783-4EE0-3DC7-2C50-A9DA1D085EE7}"/>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0E560102-C365-C971-DBE2-4281F2A8ED01}"/>
              </a:ext>
            </a:extLst>
          </p:cNvPr>
          <p:cNvSpPr>
            <a:spLocks noGrp="1"/>
          </p:cNvSpPr>
          <p:nvPr>
            <p:ph type="title"/>
          </p:nvPr>
        </p:nvSpPr>
        <p:spPr/>
        <p:txBody>
          <a:bodyPr/>
          <a:lstStyle/>
          <a:p>
            <a:r>
              <a:rPr lang="en-US" dirty="0"/>
              <a:t>Applications Across Industries</a:t>
            </a:r>
          </a:p>
        </p:txBody>
      </p:sp>
      <p:sp>
        <p:nvSpPr>
          <p:cNvPr id="6" name="Text Placeholder 5">
            <a:extLst>
              <a:ext uri="{FF2B5EF4-FFF2-40B4-BE49-F238E27FC236}">
                <a16:creationId xmlns:a16="http://schemas.microsoft.com/office/drawing/2014/main" id="{4DACD073-3803-1682-946E-3DB4F5A8AA24}"/>
              </a:ext>
            </a:extLst>
          </p:cNvPr>
          <p:cNvSpPr>
            <a:spLocks noGrp="1"/>
          </p:cNvSpPr>
          <p:nvPr>
            <p:ph type="body" sz="quarter" idx="4294967295"/>
          </p:nvPr>
        </p:nvSpPr>
        <p:spPr>
          <a:xfrm>
            <a:off x="584200" y="1435497"/>
            <a:ext cx="11018520" cy="3571491"/>
          </a:xfrm>
        </p:spPr>
        <p:txBody>
          <a:bodyPr/>
          <a:lstStyle/>
          <a:p>
            <a:pPr>
              <a:lnSpc>
                <a:spcPct val="200000"/>
              </a:lnSpc>
            </a:pPr>
            <a:r>
              <a:rPr lang="en-US" dirty="0"/>
              <a:t>Healthcare: Drug Discovery, Personalized Medicine</a:t>
            </a:r>
          </a:p>
          <a:p>
            <a:pPr>
              <a:lnSpc>
                <a:spcPct val="200000"/>
              </a:lnSpc>
            </a:pPr>
            <a:r>
              <a:rPr lang="en-US" dirty="0"/>
              <a:t>Entertainment: Content Creation</a:t>
            </a:r>
          </a:p>
          <a:p>
            <a:pPr>
              <a:lnSpc>
                <a:spcPct val="200000"/>
              </a:lnSpc>
            </a:pPr>
            <a:r>
              <a:rPr lang="en-US" dirty="0"/>
              <a:t>Marketing: Ad Generation, Product Design</a:t>
            </a:r>
          </a:p>
          <a:p>
            <a:pPr>
              <a:lnSpc>
                <a:spcPct val="200000"/>
              </a:lnSpc>
            </a:pPr>
            <a:r>
              <a:rPr lang="en-US" dirty="0"/>
              <a:t>Customer Service: Chatbots, Communication Automation</a:t>
            </a:r>
          </a:p>
        </p:txBody>
      </p:sp>
    </p:spTree>
    <p:extLst>
      <p:ext uri="{BB962C8B-B14F-4D97-AF65-F5344CB8AC3E}">
        <p14:creationId xmlns:p14="http://schemas.microsoft.com/office/powerpoint/2010/main" val="1981940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88AD9-BCE8-7EA0-2891-2419EA2D27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8983B1-E4CF-2897-804A-CECB78FAB1F0}"/>
              </a:ext>
            </a:extLst>
          </p:cNvPr>
          <p:cNvSpPr>
            <a:spLocks noGrp="1"/>
          </p:cNvSpPr>
          <p:nvPr>
            <p:ph type="title"/>
          </p:nvPr>
        </p:nvSpPr>
        <p:spPr/>
        <p:txBody>
          <a:bodyPr/>
          <a:lstStyle/>
          <a:p>
            <a:r>
              <a:rPr lang="en-US" dirty="0"/>
              <a:t>What is Prompt Engineering?</a:t>
            </a:r>
          </a:p>
        </p:txBody>
      </p:sp>
    </p:spTree>
    <p:extLst>
      <p:ext uri="{BB962C8B-B14F-4D97-AF65-F5344CB8AC3E}">
        <p14:creationId xmlns:p14="http://schemas.microsoft.com/office/powerpoint/2010/main" val="699635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25BCD-28C6-535D-1BC2-6004C8CA7A9A}"/>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86F3797D-F6FB-8EB1-7DC7-C8B51A443340}"/>
              </a:ext>
            </a:extLst>
          </p:cNvPr>
          <p:cNvSpPr>
            <a:spLocks noGrp="1"/>
          </p:cNvSpPr>
          <p:nvPr>
            <p:ph type="title"/>
          </p:nvPr>
        </p:nvSpPr>
        <p:spPr/>
        <p:txBody>
          <a:bodyPr/>
          <a:lstStyle/>
          <a:p>
            <a:r>
              <a:rPr lang="en-US" dirty="0"/>
              <a:t>The Role of Prompts</a:t>
            </a:r>
          </a:p>
        </p:txBody>
      </p:sp>
      <p:sp>
        <p:nvSpPr>
          <p:cNvPr id="6" name="Text Placeholder 5">
            <a:extLst>
              <a:ext uri="{FF2B5EF4-FFF2-40B4-BE49-F238E27FC236}">
                <a16:creationId xmlns:a16="http://schemas.microsoft.com/office/drawing/2014/main" id="{BE7DA736-0B8E-8689-02F9-71DD83A29144}"/>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Definition</a:t>
            </a:r>
          </a:p>
          <a:p>
            <a:pPr>
              <a:lnSpc>
                <a:spcPct val="200000"/>
              </a:lnSpc>
            </a:pPr>
            <a:r>
              <a:rPr lang="en-US" dirty="0"/>
              <a:t>Importance of prompt engineering in AI</a:t>
            </a:r>
          </a:p>
          <a:p>
            <a:pPr>
              <a:lnSpc>
                <a:spcPct val="200000"/>
              </a:lnSpc>
            </a:pPr>
            <a:r>
              <a:rPr lang="en-US" dirty="0"/>
              <a:t>Impact on the output quality and relevance</a:t>
            </a:r>
          </a:p>
        </p:txBody>
      </p:sp>
    </p:spTree>
    <p:extLst>
      <p:ext uri="{BB962C8B-B14F-4D97-AF65-F5344CB8AC3E}">
        <p14:creationId xmlns:p14="http://schemas.microsoft.com/office/powerpoint/2010/main" val="286003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B7B3B1-9E68-4211-DA7C-319E444AE951}"/>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51417FC-BD73-2253-D3BB-466B995CEA66}"/>
              </a:ext>
            </a:extLst>
          </p:cNvPr>
          <p:cNvSpPr>
            <a:spLocks noGrp="1"/>
          </p:cNvSpPr>
          <p:nvPr>
            <p:ph type="title"/>
          </p:nvPr>
        </p:nvSpPr>
        <p:spPr/>
        <p:txBody>
          <a:bodyPr/>
          <a:lstStyle/>
          <a:p>
            <a:r>
              <a:rPr lang="en-US" dirty="0"/>
              <a:t>Prompt Do’s</a:t>
            </a:r>
          </a:p>
        </p:txBody>
      </p:sp>
      <p:sp>
        <p:nvSpPr>
          <p:cNvPr id="6" name="Text Placeholder 5">
            <a:extLst>
              <a:ext uri="{FF2B5EF4-FFF2-40B4-BE49-F238E27FC236}">
                <a16:creationId xmlns:a16="http://schemas.microsoft.com/office/drawing/2014/main" id="{59009069-9D81-1B39-A2A5-4E0FA8ECA695}"/>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Be concise</a:t>
            </a:r>
          </a:p>
          <a:p>
            <a:pPr>
              <a:lnSpc>
                <a:spcPct val="200000"/>
              </a:lnSpc>
            </a:pPr>
            <a:r>
              <a:rPr lang="en-US" dirty="0"/>
              <a:t>Be specific</a:t>
            </a:r>
          </a:p>
          <a:p>
            <a:pPr>
              <a:lnSpc>
                <a:spcPct val="200000"/>
              </a:lnSpc>
            </a:pPr>
            <a:r>
              <a:rPr lang="en-US" dirty="0"/>
              <a:t>Reiterate most important steps</a:t>
            </a:r>
          </a:p>
        </p:txBody>
      </p:sp>
    </p:spTree>
    <p:extLst>
      <p:ext uri="{BB962C8B-B14F-4D97-AF65-F5344CB8AC3E}">
        <p14:creationId xmlns:p14="http://schemas.microsoft.com/office/powerpoint/2010/main" val="2934992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362782-CFF4-429E-590A-C68C671416ED}"/>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D9D76498-907D-3BF1-13FB-04718832F6A1}"/>
              </a:ext>
            </a:extLst>
          </p:cNvPr>
          <p:cNvSpPr>
            <a:spLocks noGrp="1"/>
          </p:cNvSpPr>
          <p:nvPr>
            <p:ph type="title"/>
          </p:nvPr>
        </p:nvSpPr>
        <p:spPr/>
        <p:txBody>
          <a:bodyPr/>
          <a:lstStyle/>
          <a:p>
            <a:r>
              <a:rPr lang="en-US" dirty="0"/>
              <a:t>Prompt Example – Writing A Story</a:t>
            </a:r>
          </a:p>
        </p:txBody>
      </p:sp>
      <p:sp>
        <p:nvSpPr>
          <p:cNvPr id="6" name="Text Placeholder 5">
            <a:extLst>
              <a:ext uri="{FF2B5EF4-FFF2-40B4-BE49-F238E27FC236}">
                <a16:creationId xmlns:a16="http://schemas.microsoft.com/office/drawing/2014/main" id="{EE2C5E72-6114-FC5A-4B80-DBB098533F10}"/>
              </a:ext>
            </a:extLst>
          </p:cNvPr>
          <p:cNvSpPr>
            <a:spLocks noGrp="1"/>
          </p:cNvSpPr>
          <p:nvPr>
            <p:ph type="body" sz="quarter" idx="10"/>
          </p:nvPr>
        </p:nvSpPr>
        <p:spPr>
          <a:xfrm>
            <a:off x="586389" y="1434370"/>
            <a:ext cx="11018519" cy="3188565"/>
          </a:xfrm>
        </p:spPr>
        <p:txBody>
          <a:bodyPr/>
          <a:lstStyle/>
          <a:p>
            <a:r>
              <a:rPr lang="en-US" dirty="0"/>
              <a:t>Bad Prompt: “Write a story.”</a:t>
            </a:r>
          </a:p>
          <a:p>
            <a:endParaRPr lang="en-US" dirty="0"/>
          </a:p>
          <a:p>
            <a:r>
              <a:rPr lang="en-US" dirty="0"/>
              <a:t>Good Prompt: “Write a captivating short story about a young detective solving a mysterious case in 1920s New York. The story should be rich in historical detail, include a twist in the plot, and end with a surprising revelation about the detective's past. The narrative should be engaging, with well-developed characters and vivid descriptions of the setting.”</a:t>
            </a:r>
          </a:p>
        </p:txBody>
      </p:sp>
    </p:spTree>
    <p:extLst>
      <p:ext uri="{BB962C8B-B14F-4D97-AF65-F5344CB8AC3E}">
        <p14:creationId xmlns:p14="http://schemas.microsoft.com/office/powerpoint/2010/main" val="1778516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0EA093-B0CE-20B3-E90B-6E9347919157}"/>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4DFB6FCD-98AB-EF69-A62D-A1421D8E0A6D}"/>
              </a:ext>
            </a:extLst>
          </p:cNvPr>
          <p:cNvSpPr>
            <a:spLocks noGrp="1"/>
          </p:cNvSpPr>
          <p:nvPr>
            <p:ph type="title"/>
          </p:nvPr>
        </p:nvSpPr>
        <p:spPr/>
        <p:txBody>
          <a:bodyPr/>
          <a:lstStyle/>
          <a:p>
            <a:r>
              <a:rPr lang="en-US" dirty="0"/>
              <a:t>Prompt Example – Vegetarian Recipe</a:t>
            </a:r>
          </a:p>
        </p:txBody>
      </p:sp>
      <p:sp>
        <p:nvSpPr>
          <p:cNvPr id="6" name="Text Placeholder 5">
            <a:extLst>
              <a:ext uri="{FF2B5EF4-FFF2-40B4-BE49-F238E27FC236}">
                <a16:creationId xmlns:a16="http://schemas.microsoft.com/office/drawing/2014/main" id="{73F6F4DA-096A-BA9B-CB1E-FAE16D167448}"/>
              </a:ext>
            </a:extLst>
          </p:cNvPr>
          <p:cNvSpPr>
            <a:spLocks noGrp="1"/>
          </p:cNvSpPr>
          <p:nvPr>
            <p:ph type="body" sz="quarter" idx="10"/>
          </p:nvPr>
        </p:nvSpPr>
        <p:spPr>
          <a:xfrm>
            <a:off x="586389" y="1434370"/>
            <a:ext cx="11018519" cy="2326791"/>
          </a:xfrm>
        </p:spPr>
        <p:txBody>
          <a:bodyPr/>
          <a:lstStyle/>
          <a:p>
            <a:r>
              <a:rPr lang="en-US" dirty="0"/>
              <a:t>Bad Prompt: “Give me a recipe.”</a:t>
            </a:r>
          </a:p>
          <a:p>
            <a:endParaRPr lang="en-US" dirty="0"/>
          </a:p>
          <a:p>
            <a:r>
              <a:rPr lang="en-US" dirty="0"/>
              <a:t>Good Prompt: “Provide a detailed vegetarian recipe for dinner that includes quinoa and spinach, suitable for beginners, with a preparation time under 30 minutes.”</a:t>
            </a:r>
          </a:p>
        </p:txBody>
      </p:sp>
    </p:spTree>
    <p:extLst>
      <p:ext uri="{BB962C8B-B14F-4D97-AF65-F5344CB8AC3E}">
        <p14:creationId xmlns:p14="http://schemas.microsoft.com/office/powerpoint/2010/main" val="844524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0F9517-757F-8F2E-237F-CB8AA8A410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C77A0C-3D8A-D129-BE0B-C4E843C292CE}"/>
              </a:ext>
            </a:extLst>
          </p:cNvPr>
          <p:cNvSpPr>
            <a:spLocks noGrp="1"/>
          </p:cNvSpPr>
          <p:nvPr>
            <p:ph type="title"/>
          </p:nvPr>
        </p:nvSpPr>
        <p:spPr/>
        <p:txBody>
          <a:bodyPr/>
          <a:lstStyle/>
          <a:p>
            <a:r>
              <a:rPr lang="en-US" dirty="0"/>
              <a:t>What are Tokens?</a:t>
            </a:r>
          </a:p>
        </p:txBody>
      </p:sp>
    </p:spTree>
    <p:extLst>
      <p:ext uri="{BB962C8B-B14F-4D97-AF65-F5344CB8AC3E}">
        <p14:creationId xmlns:p14="http://schemas.microsoft.com/office/powerpoint/2010/main" val="1630371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7EDC5-682A-9C4F-E19C-3AE30B492008}"/>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473099C-A68D-4261-11B4-D079F78C2BD0}"/>
              </a:ext>
            </a:extLst>
          </p:cNvPr>
          <p:cNvSpPr>
            <a:spLocks noGrp="1"/>
          </p:cNvSpPr>
          <p:nvPr>
            <p:ph type="title"/>
          </p:nvPr>
        </p:nvSpPr>
        <p:spPr/>
        <p:txBody>
          <a:bodyPr/>
          <a:lstStyle/>
          <a:p>
            <a:r>
              <a:rPr lang="en-US" dirty="0"/>
              <a:t>Understanding Tokens</a:t>
            </a:r>
          </a:p>
        </p:txBody>
      </p:sp>
      <p:sp>
        <p:nvSpPr>
          <p:cNvPr id="6" name="Text Placeholder 5">
            <a:extLst>
              <a:ext uri="{FF2B5EF4-FFF2-40B4-BE49-F238E27FC236}">
                <a16:creationId xmlns:a16="http://schemas.microsoft.com/office/drawing/2014/main" id="{40B526BB-81BE-597E-E057-79C1E5ED3557}"/>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Definition of tokens in AI</a:t>
            </a:r>
          </a:p>
          <a:p>
            <a:pPr>
              <a:lnSpc>
                <a:spcPct val="200000"/>
              </a:lnSpc>
            </a:pPr>
            <a:r>
              <a:rPr lang="en-US" dirty="0"/>
              <a:t>How prompts are broken down into tokens</a:t>
            </a:r>
          </a:p>
          <a:p>
            <a:pPr>
              <a:lnSpc>
                <a:spcPct val="200000"/>
              </a:lnSpc>
            </a:pPr>
            <a:r>
              <a:rPr lang="en-US" dirty="0"/>
              <a:t>Each token as a unit of context</a:t>
            </a:r>
          </a:p>
        </p:txBody>
      </p:sp>
    </p:spTree>
    <p:extLst>
      <p:ext uri="{BB962C8B-B14F-4D97-AF65-F5344CB8AC3E}">
        <p14:creationId xmlns:p14="http://schemas.microsoft.com/office/powerpoint/2010/main" val="293442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D1A222-5998-9B2E-C216-6183FD1831E6}"/>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F08D1F92-725F-35D7-EE8B-ADBF38EC68EB}"/>
              </a:ext>
            </a:extLst>
          </p:cNvPr>
          <p:cNvSpPr>
            <a:spLocks noGrp="1"/>
          </p:cNvSpPr>
          <p:nvPr>
            <p:ph type="title"/>
          </p:nvPr>
        </p:nvSpPr>
        <p:spPr/>
        <p:txBody>
          <a:bodyPr/>
          <a:lstStyle/>
          <a:p>
            <a:r>
              <a:rPr lang="en-US" dirty="0"/>
              <a:t>Importance of Tokens</a:t>
            </a:r>
          </a:p>
        </p:txBody>
      </p:sp>
      <p:sp>
        <p:nvSpPr>
          <p:cNvPr id="6" name="Text Placeholder 5">
            <a:extLst>
              <a:ext uri="{FF2B5EF4-FFF2-40B4-BE49-F238E27FC236}">
                <a16:creationId xmlns:a16="http://schemas.microsoft.com/office/drawing/2014/main" id="{63EBAA2E-3E14-CFE3-5E4D-519531BD7C98}"/>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Role in understanding and generating responses</a:t>
            </a:r>
          </a:p>
          <a:p>
            <a:pPr>
              <a:lnSpc>
                <a:spcPct val="200000"/>
              </a:lnSpc>
            </a:pPr>
            <a:r>
              <a:rPr lang="en-US" dirty="0"/>
              <a:t>Influence on AI’s performance and accuracy</a:t>
            </a:r>
          </a:p>
          <a:p>
            <a:pPr>
              <a:lnSpc>
                <a:spcPct val="200000"/>
              </a:lnSpc>
            </a:pPr>
            <a:r>
              <a:rPr lang="en-US" dirty="0"/>
              <a:t>The official pricing method of AI models</a:t>
            </a:r>
          </a:p>
        </p:txBody>
      </p:sp>
    </p:spTree>
    <p:extLst>
      <p:ext uri="{BB962C8B-B14F-4D97-AF65-F5344CB8AC3E}">
        <p14:creationId xmlns:p14="http://schemas.microsoft.com/office/powerpoint/2010/main" val="1499280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Generative AI &amp; Azure OpenAI</a:t>
            </a:r>
          </a:p>
        </p:txBody>
      </p:sp>
      <p:sp>
        <p:nvSpPr>
          <p:cNvPr id="5" name="Text Placeholder 4"/>
          <p:cNvSpPr>
            <a:spLocks noGrp="1"/>
          </p:cNvSpPr>
          <p:nvPr>
            <p:ph type="body" sz="quarter" idx="12"/>
          </p:nvPr>
        </p:nvSpPr>
        <p:spPr>
          <a:xfrm>
            <a:off x="584200" y="3543143"/>
            <a:ext cx="6655646" cy="615553"/>
          </a:xfrm>
        </p:spPr>
        <p:txBody>
          <a:bodyPr/>
          <a:lstStyle/>
          <a:p>
            <a:r>
              <a:rPr lang="en-US" dirty="0"/>
              <a:t>Hamit </a:t>
            </a:r>
            <a:r>
              <a:rPr lang="en-US" dirty="0" err="1"/>
              <a:t>Sehjal</a:t>
            </a:r>
            <a:endParaRPr lang="en-US" dirty="0"/>
          </a:p>
          <a:p>
            <a:r>
              <a:rPr lang="en-US" dirty="0"/>
              <a:t>Majd Al Mnayer</a:t>
            </a:r>
          </a:p>
        </p:txBody>
      </p:sp>
    </p:spTree>
    <p:extLst>
      <p:ext uri="{BB962C8B-B14F-4D97-AF65-F5344CB8AC3E}">
        <p14:creationId xmlns:p14="http://schemas.microsoft.com/office/powerpoint/2010/main" val="2183225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8706D4-9D97-997F-BC30-3D225A76C139}"/>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480B3DE6-E24A-1892-AC77-70433328B1ED}"/>
              </a:ext>
            </a:extLst>
          </p:cNvPr>
          <p:cNvSpPr>
            <a:spLocks noGrp="1"/>
          </p:cNvSpPr>
          <p:nvPr>
            <p:ph type="title"/>
          </p:nvPr>
        </p:nvSpPr>
        <p:spPr/>
        <p:txBody>
          <a:bodyPr/>
          <a:lstStyle/>
          <a:p>
            <a:r>
              <a:rPr lang="en-US" dirty="0"/>
              <a:t>Prompt Example</a:t>
            </a:r>
          </a:p>
        </p:txBody>
      </p:sp>
      <p:sp>
        <p:nvSpPr>
          <p:cNvPr id="6" name="Text Placeholder 5">
            <a:extLst>
              <a:ext uri="{FF2B5EF4-FFF2-40B4-BE49-F238E27FC236}">
                <a16:creationId xmlns:a16="http://schemas.microsoft.com/office/drawing/2014/main" id="{546AB5D4-D09C-FB7B-3C5F-BBB31251469A}"/>
              </a:ext>
            </a:extLst>
          </p:cNvPr>
          <p:cNvSpPr>
            <a:spLocks noGrp="1"/>
          </p:cNvSpPr>
          <p:nvPr>
            <p:ph type="body" sz="quarter" idx="10"/>
          </p:nvPr>
        </p:nvSpPr>
        <p:spPr>
          <a:xfrm>
            <a:off x="586390" y="1434370"/>
            <a:ext cx="5509610" cy="430887"/>
          </a:xfrm>
        </p:spPr>
        <p:txBody>
          <a:bodyPr/>
          <a:lstStyle/>
          <a:p>
            <a:r>
              <a:rPr lang="en-US" dirty="0"/>
              <a:t>Prompt: Write a funny poem!</a:t>
            </a:r>
          </a:p>
        </p:txBody>
      </p:sp>
    </p:spTree>
    <p:extLst>
      <p:ext uri="{BB962C8B-B14F-4D97-AF65-F5344CB8AC3E}">
        <p14:creationId xmlns:p14="http://schemas.microsoft.com/office/powerpoint/2010/main" val="3048307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4E902-4215-D7AE-364F-F3446A466543}"/>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95F574E-EF6A-0E6E-EEEE-CA8416743675}"/>
              </a:ext>
            </a:extLst>
          </p:cNvPr>
          <p:cNvSpPr>
            <a:spLocks noGrp="1"/>
          </p:cNvSpPr>
          <p:nvPr>
            <p:ph type="title"/>
          </p:nvPr>
        </p:nvSpPr>
        <p:spPr/>
        <p:txBody>
          <a:bodyPr/>
          <a:lstStyle/>
          <a:p>
            <a:r>
              <a:rPr lang="en-US" dirty="0"/>
              <a:t>Tokens Example</a:t>
            </a:r>
          </a:p>
        </p:txBody>
      </p:sp>
      <p:sp>
        <p:nvSpPr>
          <p:cNvPr id="6" name="Text Placeholder 5">
            <a:extLst>
              <a:ext uri="{FF2B5EF4-FFF2-40B4-BE49-F238E27FC236}">
                <a16:creationId xmlns:a16="http://schemas.microsoft.com/office/drawing/2014/main" id="{C1C1C87B-1DEC-4256-E337-2261238FC9FD}"/>
              </a:ext>
            </a:extLst>
          </p:cNvPr>
          <p:cNvSpPr>
            <a:spLocks noGrp="1"/>
          </p:cNvSpPr>
          <p:nvPr>
            <p:ph type="body" sz="quarter" idx="4294967295"/>
          </p:nvPr>
        </p:nvSpPr>
        <p:spPr>
          <a:xfrm>
            <a:off x="584200" y="1435497"/>
            <a:ext cx="11018520" cy="4519442"/>
          </a:xfrm>
        </p:spPr>
        <p:txBody>
          <a:bodyPr/>
          <a:lstStyle/>
          <a:p>
            <a:pPr>
              <a:lnSpc>
                <a:spcPct val="200000"/>
              </a:lnSpc>
            </a:pPr>
            <a:r>
              <a:rPr lang="en-US" dirty="0"/>
              <a:t>“Write”: A verb that directs an action.</a:t>
            </a:r>
          </a:p>
          <a:p>
            <a:pPr>
              <a:lnSpc>
                <a:spcPct val="200000"/>
              </a:lnSpc>
            </a:pPr>
            <a:r>
              <a:rPr lang="en-US" dirty="0"/>
              <a:t>“a”: Helping to specify the task in this context.</a:t>
            </a:r>
          </a:p>
          <a:p>
            <a:pPr>
              <a:lnSpc>
                <a:spcPct val="200000"/>
              </a:lnSpc>
            </a:pPr>
            <a:r>
              <a:rPr lang="en-US" dirty="0"/>
              <a:t>“funny”: Adjective, descriptor that helps the AI understand the style.</a:t>
            </a:r>
          </a:p>
          <a:p>
            <a:pPr>
              <a:lnSpc>
                <a:spcPct val="200000"/>
              </a:lnSpc>
            </a:pPr>
            <a:r>
              <a:rPr lang="en-US" dirty="0"/>
              <a:t>“poem”: Specifies the type of the content to be generated.</a:t>
            </a:r>
          </a:p>
          <a:p>
            <a:pPr>
              <a:lnSpc>
                <a:spcPct val="200000"/>
              </a:lnSpc>
            </a:pPr>
            <a:r>
              <a:rPr lang="en-US" dirty="0"/>
              <a:t>“!”: Provides context regarding tone or urgency of the prompt.</a:t>
            </a:r>
          </a:p>
        </p:txBody>
      </p:sp>
    </p:spTree>
    <p:extLst>
      <p:ext uri="{BB962C8B-B14F-4D97-AF65-F5344CB8AC3E}">
        <p14:creationId xmlns:p14="http://schemas.microsoft.com/office/powerpoint/2010/main" val="3689473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08BAFB-D6C0-A93F-EA94-65BDDF2CC25E}"/>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6B79E879-0C51-93EB-957A-51C53EF3918C}"/>
              </a:ext>
            </a:extLst>
          </p:cNvPr>
          <p:cNvSpPr>
            <a:spLocks noGrp="1"/>
          </p:cNvSpPr>
          <p:nvPr>
            <p:ph type="title"/>
          </p:nvPr>
        </p:nvSpPr>
        <p:spPr/>
        <p:txBody>
          <a:bodyPr/>
          <a:lstStyle/>
          <a:p>
            <a:r>
              <a:rPr lang="en-US" dirty="0"/>
              <a:t>OpenAI - Pricing</a:t>
            </a:r>
          </a:p>
        </p:txBody>
      </p:sp>
      <p:pic>
        <p:nvPicPr>
          <p:cNvPr id="3" name="Picture 2">
            <a:extLst>
              <a:ext uri="{FF2B5EF4-FFF2-40B4-BE49-F238E27FC236}">
                <a16:creationId xmlns:a16="http://schemas.microsoft.com/office/drawing/2014/main" id="{A1CA0ED2-C604-D328-37B9-5E78F0344715}"/>
              </a:ext>
            </a:extLst>
          </p:cNvPr>
          <p:cNvPicPr>
            <a:picLocks noChangeAspect="1"/>
          </p:cNvPicPr>
          <p:nvPr/>
        </p:nvPicPr>
        <p:blipFill>
          <a:blip r:embed="rId3"/>
          <a:srcRect/>
          <a:stretch/>
        </p:blipFill>
        <p:spPr>
          <a:xfrm>
            <a:off x="1887709" y="1616806"/>
            <a:ext cx="8416582" cy="4518038"/>
          </a:xfrm>
          <a:prstGeom prst="rect">
            <a:avLst/>
          </a:prstGeom>
        </p:spPr>
      </p:pic>
    </p:spTree>
    <p:extLst>
      <p:ext uri="{BB962C8B-B14F-4D97-AF65-F5344CB8AC3E}">
        <p14:creationId xmlns:p14="http://schemas.microsoft.com/office/powerpoint/2010/main" val="152629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52FBCF-31BF-789F-1C12-3F558EB6E9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02DD70-BD9B-98CF-E56D-E3D2D110A291}"/>
              </a:ext>
            </a:extLst>
          </p:cNvPr>
          <p:cNvSpPr>
            <a:spLocks noGrp="1"/>
          </p:cNvSpPr>
          <p:nvPr>
            <p:ph type="title"/>
          </p:nvPr>
        </p:nvSpPr>
        <p:spPr/>
        <p:txBody>
          <a:bodyPr/>
          <a:lstStyle/>
          <a:p>
            <a:r>
              <a:rPr lang="en-US" dirty="0"/>
              <a:t>What is Azure OpenAI?</a:t>
            </a:r>
          </a:p>
        </p:txBody>
      </p:sp>
    </p:spTree>
    <p:extLst>
      <p:ext uri="{BB962C8B-B14F-4D97-AF65-F5344CB8AC3E}">
        <p14:creationId xmlns:p14="http://schemas.microsoft.com/office/powerpoint/2010/main" val="2992637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FA9311-E2C5-09CE-BB2D-19E084499667}"/>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74B904FF-BCB6-1C07-F1A6-94ADE7A3CEC9}"/>
              </a:ext>
            </a:extLst>
          </p:cNvPr>
          <p:cNvSpPr>
            <a:spLocks noGrp="1"/>
          </p:cNvSpPr>
          <p:nvPr>
            <p:ph type="title"/>
          </p:nvPr>
        </p:nvSpPr>
        <p:spPr/>
        <p:txBody>
          <a:bodyPr/>
          <a:lstStyle/>
          <a:p>
            <a:r>
              <a:rPr lang="en-US" dirty="0"/>
              <a:t>Overview of Azure OpenAI</a:t>
            </a:r>
          </a:p>
        </p:txBody>
      </p:sp>
      <p:sp>
        <p:nvSpPr>
          <p:cNvPr id="6" name="Text Placeholder 5">
            <a:extLst>
              <a:ext uri="{FF2B5EF4-FFF2-40B4-BE49-F238E27FC236}">
                <a16:creationId xmlns:a16="http://schemas.microsoft.com/office/drawing/2014/main" id="{FBEEE3A9-29AE-E963-55DC-32FA0D0EA4C3}"/>
              </a:ext>
            </a:extLst>
          </p:cNvPr>
          <p:cNvSpPr>
            <a:spLocks noGrp="1"/>
          </p:cNvSpPr>
          <p:nvPr>
            <p:ph type="body" sz="quarter" idx="4294967295"/>
          </p:nvPr>
        </p:nvSpPr>
        <p:spPr>
          <a:xfrm>
            <a:off x="584200" y="1435497"/>
            <a:ext cx="11018520" cy="1675587"/>
          </a:xfrm>
        </p:spPr>
        <p:txBody>
          <a:bodyPr/>
          <a:lstStyle/>
          <a:p>
            <a:pPr>
              <a:lnSpc>
                <a:spcPct val="200000"/>
              </a:lnSpc>
            </a:pPr>
            <a:r>
              <a:rPr lang="en-US" dirty="0"/>
              <a:t>Introduction to Azure OpenAI</a:t>
            </a:r>
          </a:p>
          <a:p>
            <a:pPr>
              <a:lnSpc>
                <a:spcPct val="200000"/>
              </a:lnSpc>
            </a:pPr>
            <a:r>
              <a:rPr lang="en-US" dirty="0"/>
              <a:t>Key features and capabilities</a:t>
            </a:r>
          </a:p>
        </p:txBody>
      </p:sp>
    </p:spTree>
    <p:extLst>
      <p:ext uri="{BB962C8B-B14F-4D97-AF65-F5344CB8AC3E}">
        <p14:creationId xmlns:p14="http://schemas.microsoft.com/office/powerpoint/2010/main" val="3081978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9145F5-2AE3-801C-D38B-8B4815967CCA}"/>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8DAFA132-6727-2EAC-1075-4B75DA8FDBC4}"/>
              </a:ext>
            </a:extLst>
          </p:cNvPr>
          <p:cNvSpPr>
            <a:spLocks noGrp="1"/>
          </p:cNvSpPr>
          <p:nvPr>
            <p:ph type="title"/>
          </p:nvPr>
        </p:nvSpPr>
        <p:spPr/>
        <p:txBody>
          <a:bodyPr/>
          <a:lstStyle/>
          <a:p>
            <a:r>
              <a:rPr lang="en-US" dirty="0"/>
              <a:t>Customization and Applications</a:t>
            </a:r>
          </a:p>
        </p:txBody>
      </p:sp>
      <p:sp>
        <p:nvSpPr>
          <p:cNvPr id="6" name="Text Placeholder 5">
            <a:extLst>
              <a:ext uri="{FF2B5EF4-FFF2-40B4-BE49-F238E27FC236}">
                <a16:creationId xmlns:a16="http://schemas.microsoft.com/office/drawing/2014/main" id="{0A995B88-131B-DE1F-6FF6-08CAF0D0D4D8}"/>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Customizing GPT models</a:t>
            </a:r>
          </a:p>
          <a:p>
            <a:pPr>
              <a:lnSpc>
                <a:spcPct val="200000"/>
              </a:lnSpc>
            </a:pPr>
            <a:r>
              <a:rPr lang="en-US" dirty="0"/>
              <a:t>Creating DALL-E 3 models</a:t>
            </a:r>
          </a:p>
          <a:p>
            <a:pPr>
              <a:lnSpc>
                <a:spcPct val="200000"/>
              </a:lnSpc>
            </a:pPr>
            <a:r>
              <a:rPr lang="en-US" dirty="0"/>
              <a:t>Applications in business and research</a:t>
            </a:r>
          </a:p>
        </p:txBody>
      </p:sp>
    </p:spTree>
    <p:extLst>
      <p:ext uri="{BB962C8B-B14F-4D97-AF65-F5344CB8AC3E}">
        <p14:creationId xmlns:p14="http://schemas.microsoft.com/office/powerpoint/2010/main" val="2203794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2719DB-1208-6A72-D388-07C3A682C3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A90A34-296D-927E-F4C5-DD097CF538A9}"/>
              </a:ext>
            </a:extLst>
          </p:cNvPr>
          <p:cNvSpPr>
            <a:spLocks noGrp="1"/>
          </p:cNvSpPr>
          <p:nvPr>
            <p:ph type="title"/>
          </p:nvPr>
        </p:nvSpPr>
        <p:spPr/>
        <p:txBody>
          <a:bodyPr/>
          <a:lstStyle/>
          <a:p>
            <a:r>
              <a:rPr lang="en-US" dirty="0"/>
              <a:t>How to use Azure OpenAI</a:t>
            </a:r>
          </a:p>
        </p:txBody>
      </p:sp>
    </p:spTree>
    <p:extLst>
      <p:ext uri="{BB962C8B-B14F-4D97-AF65-F5344CB8AC3E}">
        <p14:creationId xmlns:p14="http://schemas.microsoft.com/office/powerpoint/2010/main" val="2326626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D959B9-D61C-7A42-44A7-4D8921444C91}"/>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D6C1563-C54B-2229-6309-5BCEA2E7335F}"/>
              </a:ext>
            </a:extLst>
          </p:cNvPr>
          <p:cNvSpPr>
            <a:spLocks noGrp="1"/>
          </p:cNvSpPr>
          <p:nvPr>
            <p:ph type="title"/>
          </p:nvPr>
        </p:nvSpPr>
        <p:spPr/>
        <p:txBody>
          <a:bodyPr/>
          <a:lstStyle/>
          <a:p>
            <a:r>
              <a:rPr lang="en-US" dirty="0"/>
              <a:t>Getting Started with Azure OpenAI (JavaScript)</a:t>
            </a:r>
          </a:p>
        </p:txBody>
      </p:sp>
      <p:sp>
        <p:nvSpPr>
          <p:cNvPr id="6" name="Text Placeholder 5">
            <a:extLst>
              <a:ext uri="{FF2B5EF4-FFF2-40B4-BE49-F238E27FC236}">
                <a16:creationId xmlns:a16="http://schemas.microsoft.com/office/drawing/2014/main" id="{00920E0F-1F33-E1F8-3975-0366B998A8B0}"/>
              </a:ext>
            </a:extLst>
          </p:cNvPr>
          <p:cNvSpPr>
            <a:spLocks noGrp="1"/>
          </p:cNvSpPr>
          <p:nvPr>
            <p:ph type="body" sz="quarter" idx="4294967295"/>
          </p:nvPr>
        </p:nvSpPr>
        <p:spPr>
          <a:xfrm>
            <a:off x="584200" y="1435497"/>
            <a:ext cx="11018520" cy="1675587"/>
          </a:xfrm>
        </p:spPr>
        <p:txBody>
          <a:bodyPr/>
          <a:lstStyle/>
          <a:p>
            <a:pPr>
              <a:lnSpc>
                <a:spcPct val="200000"/>
              </a:lnSpc>
            </a:pPr>
            <a:r>
              <a:rPr lang="en-US" dirty="0"/>
              <a:t>Setting up an Azure account</a:t>
            </a:r>
          </a:p>
          <a:p>
            <a:pPr>
              <a:lnSpc>
                <a:spcPct val="200000"/>
              </a:lnSpc>
            </a:pPr>
            <a:r>
              <a:rPr lang="en-US" dirty="0"/>
              <a:t>Accessing OpenAI services</a:t>
            </a:r>
          </a:p>
        </p:txBody>
      </p:sp>
    </p:spTree>
    <p:extLst>
      <p:ext uri="{BB962C8B-B14F-4D97-AF65-F5344CB8AC3E}">
        <p14:creationId xmlns:p14="http://schemas.microsoft.com/office/powerpoint/2010/main" val="1431821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36DBFB-D4A7-5D6C-9380-0DF0833A7CBE}"/>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C78628D0-7D11-4AE2-2AEE-652397B68BB3}"/>
              </a:ext>
            </a:extLst>
          </p:cNvPr>
          <p:cNvSpPr>
            <a:spLocks noGrp="1"/>
          </p:cNvSpPr>
          <p:nvPr>
            <p:ph type="title"/>
          </p:nvPr>
        </p:nvSpPr>
        <p:spPr/>
        <p:txBody>
          <a:bodyPr/>
          <a:lstStyle/>
          <a:p>
            <a:r>
              <a:rPr lang="en-US" dirty="0"/>
              <a:t>Retrieve All Credentials</a:t>
            </a:r>
          </a:p>
        </p:txBody>
      </p:sp>
      <p:pic>
        <p:nvPicPr>
          <p:cNvPr id="4" name="Picture 3">
            <a:extLst>
              <a:ext uri="{FF2B5EF4-FFF2-40B4-BE49-F238E27FC236}">
                <a16:creationId xmlns:a16="http://schemas.microsoft.com/office/drawing/2014/main" id="{53FA8C7E-55CB-1A7D-78BE-6AF24C193365}"/>
              </a:ext>
            </a:extLst>
          </p:cNvPr>
          <p:cNvPicPr>
            <a:picLocks noChangeAspect="1"/>
          </p:cNvPicPr>
          <p:nvPr/>
        </p:nvPicPr>
        <p:blipFill>
          <a:blip r:embed="rId3"/>
          <a:stretch>
            <a:fillRect/>
          </a:stretch>
        </p:blipFill>
        <p:spPr>
          <a:xfrm>
            <a:off x="1887709" y="1350850"/>
            <a:ext cx="8416582" cy="5049950"/>
          </a:xfrm>
          <a:prstGeom prst="rect">
            <a:avLst/>
          </a:prstGeom>
        </p:spPr>
      </p:pic>
    </p:spTree>
    <p:extLst>
      <p:ext uri="{BB962C8B-B14F-4D97-AF65-F5344CB8AC3E}">
        <p14:creationId xmlns:p14="http://schemas.microsoft.com/office/powerpoint/2010/main" val="42942587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8702B1-8536-1BB4-E25F-B0CBCE4A9391}"/>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3EF216CF-C1D5-9031-A995-CE36CB678458}"/>
              </a:ext>
            </a:extLst>
          </p:cNvPr>
          <p:cNvSpPr>
            <a:spLocks noGrp="1"/>
          </p:cNvSpPr>
          <p:nvPr>
            <p:ph type="title"/>
          </p:nvPr>
        </p:nvSpPr>
        <p:spPr/>
        <p:txBody>
          <a:bodyPr/>
          <a:lstStyle/>
          <a:p>
            <a:r>
              <a:rPr lang="en-US" dirty="0"/>
              <a:t>Create Your OpenAI Model</a:t>
            </a:r>
          </a:p>
        </p:txBody>
      </p:sp>
      <p:sp>
        <p:nvSpPr>
          <p:cNvPr id="6" name="Text Placeholder 5">
            <a:extLst>
              <a:ext uri="{FF2B5EF4-FFF2-40B4-BE49-F238E27FC236}">
                <a16:creationId xmlns:a16="http://schemas.microsoft.com/office/drawing/2014/main" id="{68247C94-3F65-BFDD-6443-12FA1F83892E}"/>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Select a model</a:t>
            </a:r>
          </a:p>
          <a:p>
            <a:pPr>
              <a:lnSpc>
                <a:spcPct val="200000"/>
              </a:lnSpc>
            </a:pPr>
            <a:r>
              <a:rPr lang="en-US" dirty="0"/>
              <a:t>Select a model version</a:t>
            </a:r>
          </a:p>
          <a:p>
            <a:pPr>
              <a:lnSpc>
                <a:spcPct val="200000"/>
              </a:lnSpc>
            </a:pPr>
            <a:r>
              <a:rPr lang="en-US" dirty="0"/>
              <a:t>Give the model a name</a:t>
            </a:r>
          </a:p>
        </p:txBody>
      </p:sp>
      <p:pic>
        <p:nvPicPr>
          <p:cNvPr id="2" name="Picture 1">
            <a:extLst>
              <a:ext uri="{FF2B5EF4-FFF2-40B4-BE49-F238E27FC236}">
                <a16:creationId xmlns:a16="http://schemas.microsoft.com/office/drawing/2014/main" id="{91768706-78BD-9512-5C6B-48D877E7E06F}"/>
              </a:ext>
            </a:extLst>
          </p:cNvPr>
          <p:cNvPicPr>
            <a:picLocks noChangeAspect="1"/>
          </p:cNvPicPr>
          <p:nvPr/>
        </p:nvPicPr>
        <p:blipFill>
          <a:blip r:embed="rId3"/>
          <a:srcRect/>
          <a:stretch/>
        </p:blipFill>
        <p:spPr>
          <a:xfrm>
            <a:off x="6407278" y="1435497"/>
            <a:ext cx="5195442" cy="4243053"/>
          </a:xfrm>
          <a:prstGeom prst="rect">
            <a:avLst/>
          </a:prstGeom>
        </p:spPr>
      </p:pic>
    </p:spTree>
    <p:extLst>
      <p:ext uri="{BB962C8B-B14F-4D97-AF65-F5344CB8AC3E}">
        <p14:creationId xmlns:p14="http://schemas.microsoft.com/office/powerpoint/2010/main" val="31124624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Topics</a:t>
            </a:r>
          </a:p>
        </p:txBody>
      </p:sp>
      <p:sp>
        <p:nvSpPr>
          <p:cNvPr id="6" name="Text Placeholder 5"/>
          <p:cNvSpPr>
            <a:spLocks noGrp="1"/>
          </p:cNvSpPr>
          <p:nvPr>
            <p:ph type="body" sz="quarter" idx="4294967295"/>
          </p:nvPr>
        </p:nvSpPr>
        <p:spPr>
          <a:xfrm>
            <a:off x="584200" y="1435497"/>
            <a:ext cx="11018520" cy="4519442"/>
          </a:xfrm>
        </p:spPr>
        <p:txBody>
          <a:bodyPr/>
          <a:lstStyle/>
          <a:p>
            <a:pPr>
              <a:lnSpc>
                <a:spcPct val="200000"/>
              </a:lnSpc>
            </a:pPr>
            <a:r>
              <a:rPr lang="en-US" dirty="0"/>
              <a:t>What is Generative AI?</a:t>
            </a:r>
          </a:p>
          <a:p>
            <a:pPr>
              <a:lnSpc>
                <a:spcPct val="200000"/>
              </a:lnSpc>
            </a:pPr>
            <a:r>
              <a:rPr lang="en-US" dirty="0"/>
              <a:t>What is Prompt Engineering?</a:t>
            </a:r>
          </a:p>
          <a:p>
            <a:pPr>
              <a:lnSpc>
                <a:spcPct val="200000"/>
              </a:lnSpc>
            </a:pPr>
            <a:r>
              <a:rPr lang="en-US" dirty="0"/>
              <a:t>What are Tokens?</a:t>
            </a:r>
          </a:p>
          <a:p>
            <a:pPr>
              <a:lnSpc>
                <a:spcPct val="200000"/>
              </a:lnSpc>
            </a:pPr>
            <a:r>
              <a:rPr lang="en-US" dirty="0"/>
              <a:t>What is Azure OpenAI?</a:t>
            </a:r>
          </a:p>
          <a:p>
            <a:pPr>
              <a:lnSpc>
                <a:spcPct val="200000"/>
              </a:lnSpc>
            </a:pPr>
            <a:r>
              <a:rPr lang="en-US" dirty="0"/>
              <a:t>How to use Azure OpenAI</a:t>
            </a:r>
          </a:p>
        </p:txBody>
      </p:sp>
    </p:spTree>
    <p:extLst>
      <p:ext uri="{BB962C8B-B14F-4D97-AF65-F5344CB8AC3E}">
        <p14:creationId xmlns:p14="http://schemas.microsoft.com/office/powerpoint/2010/main" val="1369338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AF4770-031D-FC8F-34C1-158868F7F24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338D809-928D-4D06-6768-807188E3B56E}"/>
              </a:ext>
            </a:extLst>
          </p:cNvPr>
          <p:cNvSpPr>
            <a:spLocks noGrp="1"/>
          </p:cNvSpPr>
          <p:nvPr>
            <p:ph type="title"/>
          </p:nvPr>
        </p:nvSpPr>
        <p:spPr/>
        <p:txBody>
          <a:bodyPr/>
          <a:lstStyle/>
          <a:p>
            <a:r>
              <a:rPr lang="en-US" dirty="0"/>
              <a:t>Install Dependencies</a:t>
            </a:r>
          </a:p>
        </p:txBody>
      </p:sp>
      <p:sp>
        <p:nvSpPr>
          <p:cNvPr id="5" name="Text Placeholder 4">
            <a:extLst>
              <a:ext uri="{FF2B5EF4-FFF2-40B4-BE49-F238E27FC236}">
                <a16:creationId xmlns:a16="http://schemas.microsoft.com/office/drawing/2014/main" id="{5CCFD3CA-2BB2-138C-E5AD-7B44D8FAE1B4}"/>
              </a:ext>
            </a:extLst>
          </p:cNvPr>
          <p:cNvSpPr>
            <a:spLocks noGrp="1"/>
          </p:cNvSpPr>
          <p:nvPr>
            <p:ph type="body" sz="quarter" idx="10"/>
          </p:nvPr>
        </p:nvSpPr>
        <p:spPr>
          <a:xfrm>
            <a:off x="588263" y="1436688"/>
            <a:ext cx="11018520" cy="947952"/>
          </a:xfrm>
        </p:spPr>
        <p:txBody>
          <a:bodyPr/>
          <a:lstStyle/>
          <a:p>
            <a:r>
              <a:rPr lang="en-US" dirty="0" err="1"/>
              <a:t>npm</a:t>
            </a:r>
            <a:r>
              <a:rPr lang="en-US" dirty="0"/>
              <a:t> install </a:t>
            </a:r>
            <a:r>
              <a:rPr lang="en-US" dirty="0" err="1"/>
              <a:t>openai</a:t>
            </a:r>
            <a:endParaRPr lang="en-US" dirty="0"/>
          </a:p>
          <a:p>
            <a:r>
              <a:rPr lang="en-US" dirty="0" err="1"/>
              <a:t>npm</a:t>
            </a:r>
            <a:r>
              <a:rPr lang="en-US" dirty="0"/>
              <a:t> install @azure/openai</a:t>
            </a:r>
          </a:p>
        </p:txBody>
      </p:sp>
    </p:spTree>
    <p:extLst>
      <p:ext uri="{BB962C8B-B14F-4D97-AF65-F5344CB8AC3E}">
        <p14:creationId xmlns:p14="http://schemas.microsoft.com/office/powerpoint/2010/main" val="3451693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C73AC-ECBA-B5F1-D8CF-3B0AE7ABBF9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20CC676-A918-B384-9FD3-FAFEBE2D4FAC}"/>
              </a:ext>
            </a:extLst>
          </p:cNvPr>
          <p:cNvSpPr>
            <a:spLocks noGrp="1"/>
          </p:cNvSpPr>
          <p:nvPr>
            <p:ph type="title"/>
          </p:nvPr>
        </p:nvSpPr>
        <p:spPr/>
        <p:txBody>
          <a:bodyPr/>
          <a:lstStyle/>
          <a:p>
            <a:r>
              <a:rPr lang="en-US" dirty="0"/>
              <a:t>Import and Setup</a:t>
            </a:r>
          </a:p>
        </p:txBody>
      </p:sp>
      <p:sp>
        <p:nvSpPr>
          <p:cNvPr id="5" name="Text Placeholder 4">
            <a:extLst>
              <a:ext uri="{FF2B5EF4-FFF2-40B4-BE49-F238E27FC236}">
                <a16:creationId xmlns:a16="http://schemas.microsoft.com/office/drawing/2014/main" id="{433A5194-EFAC-42E8-F70D-FE052C462C0E}"/>
              </a:ext>
            </a:extLst>
          </p:cNvPr>
          <p:cNvSpPr>
            <a:spLocks noGrp="1"/>
          </p:cNvSpPr>
          <p:nvPr>
            <p:ph type="body" sz="quarter" idx="10"/>
          </p:nvPr>
        </p:nvSpPr>
        <p:spPr>
          <a:xfrm>
            <a:off x="588263" y="1436688"/>
            <a:ext cx="11018520" cy="4050340"/>
          </a:xfrm>
        </p:spPr>
        <p:txBody>
          <a:bodyPr/>
          <a:lstStyle/>
          <a:p>
            <a:r>
              <a:rPr lang="en-US" b="0" dirty="0">
                <a:solidFill>
                  <a:srgbClr val="569CD6"/>
                </a:solidFill>
                <a:effectLst/>
                <a:latin typeface="Consolas" panose="020B0609020204030204" pitchFamily="49" charset="0"/>
              </a:rPr>
              <a:t>const OpenAI </a:t>
            </a:r>
            <a:r>
              <a:rPr lang="en-US" b="0" dirty="0">
                <a:solidFill>
                  <a:srgbClr val="D4D4D4"/>
                </a:solidFill>
                <a:effectLst/>
                <a:latin typeface="Consolas" panose="020B0609020204030204" pitchFamily="49" charset="0"/>
              </a:rPr>
              <a:t>= </a:t>
            </a:r>
            <a:r>
              <a:rPr lang="en-US" b="0" dirty="0">
                <a:solidFill>
                  <a:srgbClr val="DCDCAA"/>
                </a:solidFill>
                <a:effectLst/>
                <a:latin typeface="Consolas" panose="020B0609020204030204" pitchFamily="49" charset="0"/>
              </a:rPr>
              <a:t>require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"@azure/</a:t>
            </a:r>
            <a:r>
              <a:rPr lang="en-US" b="0" dirty="0" err="1">
                <a:solidFill>
                  <a:srgbClr val="CE9178"/>
                </a:solidFill>
                <a:effectLst/>
                <a:latin typeface="Consolas" panose="020B0609020204030204" pitchFamily="49" charset="0"/>
              </a:rPr>
              <a:t>openai</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endParaRPr lang="en-US" b="0" dirty="0">
              <a:solidFill>
                <a:srgbClr val="569CD6"/>
              </a:solidFill>
              <a:effectLst/>
              <a:latin typeface="Consolas" panose="020B0609020204030204" pitchFamily="49" charset="0"/>
            </a:endParaRPr>
          </a:p>
          <a:p>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OpenAIClient</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AzureKeyCredential</a:t>
            </a:r>
            <a:r>
              <a:rPr lang="en-US" b="0" dirty="0">
                <a:solidFill>
                  <a:srgbClr val="D4D4D4"/>
                </a:solidFill>
                <a:effectLst/>
                <a:latin typeface="Consolas" panose="020B0609020204030204" pitchFamily="49" charset="0"/>
              </a:rPr>
              <a:t>} = </a:t>
            </a:r>
            <a:r>
              <a:rPr lang="en-US" b="0" dirty="0">
                <a:solidFill>
                  <a:srgbClr val="569CD6"/>
                </a:solidFill>
                <a:effectLst/>
                <a:latin typeface="Consolas" panose="020B0609020204030204" pitchFamily="49" charset="0"/>
              </a:rPr>
              <a:t>OpenAI</a:t>
            </a:r>
            <a:r>
              <a:rPr lang="en-US" b="0" dirty="0">
                <a:solidFill>
                  <a:srgbClr val="D4D4D4"/>
                </a:solidFill>
                <a:effectLst/>
                <a:latin typeface="Consolas" panose="020B0609020204030204" pitchFamily="49" charset="0"/>
              </a:rPr>
              <a:t>;</a:t>
            </a:r>
            <a:endParaRPr lang="en-US" b="0" dirty="0">
              <a:solidFill>
                <a:srgbClr val="569CD6"/>
              </a:solidFill>
              <a:effectLst/>
              <a:latin typeface="Consolas" panose="020B0609020204030204" pitchFamily="49" charset="0"/>
            </a:endParaRPr>
          </a:p>
          <a:p>
            <a:endParaRPr lang="en-US" dirty="0">
              <a:solidFill>
                <a:srgbClr val="D4D4D4"/>
              </a:solidFill>
            </a:endParaRPr>
          </a:p>
          <a:p>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client</a:t>
            </a:r>
            <a:r>
              <a:rPr lang="en-US" b="0" dirty="0">
                <a:solidFill>
                  <a:srgbClr val="D4D4D4"/>
                </a:solidFill>
                <a:effectLst/>
                <a:latin typeface="Consolas" panose="020B0609020204030204" pitchFamily="49" charset="0"/>
              </a:rPr>
              <a:t> = </a:t>
            </a:r>
            <a:r>
              <a:rPr lang="en-US" b="0" dirty="0">
                <a:solidFill>
                  <a:srgbClr val="569CD6"/>
                </a:solidFill>
                <a:effectLst/>
                <a:latin typeface="Consolas" panose="020B0609020204030204" pitchFamily="49" charset="0"/>
              </a:rPr>
              <a:t>new</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OpenAIClient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AZURE_OPENAI_ENDPOINT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new</a:t>
            </a:r>
            <a:r>
              <a:rPr lang="en-US" b="0" dirty="0">
                <a:solidFill>
                  <a:srgbClr val="D4D4D4"/>
                </a:solidFill>
                <a:effectLst/>
                <a:latin typeface="Consolas" panose="020B0609020204030204" pitchFamily="49" charset="0"/>
              </a:rPr>
              <a:t> </a:t>
            </a:r>
            <a:r>
              <a:rPr lang="en-US" b="0" dirty="0" err="1">
                <a:solidFill>
                  <a:srgbClr val="4EC9B0"/>
                </a:solidFill>
                <a:effectLst/>
                <a:latin typeface="Consolas" panose="020B0609020204030204" pitchFamily="49" charset="0"/>
              </a:rPr>
              <a:t>AzureKeyCredential</a:t>
            </a:r>
            <a:r>
              <a:rPr lang="en-US" b="0" dirty="0">
                <a:solidFill>
                  <a:srgbClr val="D4D4D4"/>
                </a:solidFill>
                <a:effectLst/>
                <a:latin typeface="Consolas" panose="020B0609020204030204" pitchFamily="49" charset="0"/>
              </a:rPr>
              <a:t>(</a:t>
            </a:r>
            <a:r>
              <a:rPr lang="en-US" b="0" dirty="0">
                <a:solidFill>
                  <a:srgbClr val="4FC1FF"/>
                </a:solidFill>
                <a:effectLst/>
                <a:latin typeface="Consolas" panose="020B0609020204030204" pitchFamily="49" charset="0"/>
              </a:rPr>
              <a:t>AZURE_OPENAI_KEY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a:t>
            </a:r>
          </a:p>
          <a:p>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10703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DFE02A-5AC4-25CD-211B-F717FC127AA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AC1BE0B-DEA9-B334-92AB-FAD806108B3D}"/>
              </a:ext>
            </a:extLst>
          </p:cNvPr>
          <p:cNvSpPr>
            <a:spLocks noGrp="1"/>
          </p:cNvSpPr>
          <p:nvPr>
            <p:ph type="title"/>
          </p:nvPr>
        </p:nvSpPr>
        <p:spPr/>
        <p:txBody>
          <a:bodyPr/>
          <a:lstStyle/>
          <a:p>
            <a:r>
              <a:rPr lang="en-US" dirty="0"/>
              <a:t>Import and Setup</a:t>
            </a:r>
          </a:p>
        </p:txBody>
      </p:sp>
      <p:sp>
        <p:nvSpPr>
          <p:cNvPr id="5" name="Text Placeholder 4">
            <a:extLst>
              <a:ext uri="{FF2B5EF4-FFF2-40B4-BE49-F238E27FC236}">
                <a16:creationId xmlns:a16="http://schemas.microsoft.com/office/drawing/2014/main" id="{D3ADC4F7-213C-0A41-F513-44F43C6FA233}"/>
              </a:ext>
            </a:extLst>
          </p:cNvPr>
          <p:cNvSpPr>
            <a:spLocks noGrp="1"/>
          </p:cNvSpPr>
          <p:nvPr>
            <p:ph type="body" sz="quarter" idx="10"/>
          </p:nvPr>
        </p:nvSpPr>
        <p:spPr>
          <a:xfrm>
            <a:off x="588263" y="1436688"/>
            <a:ext cx="11018520" cy="5084469"/>
          </a:xfrm>
        </p:spPr>
        <p:txBody>
          <a:bodyPr/>
          <a:lstStyle/>
          <a:p>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prompts</a:t>
            </a:r>
            <a:r>
              <a:rPr lang="en-US" b="0" dirty="0">
                <a:solidFill>
                  <a:srgbClr val="D4D4D4"/>
                </a:solidFill>
                <a:effectLst/>
                <a:latin typeface="Consolas" panose="020B0609020204030204" pitchFamily="49" charset="0"/>
              </a:rPr>
              <a:t> = [</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role: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"system"</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content:</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system_prompt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role: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"user"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content:</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user_prompt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2907647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8A37C7-0330-3FE1-9961-D72CFC321A9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4882D5A-F0FC-BA75-F881-B719F72523E6}"/>
              </a:ext>
            </a:extLst>
          </p:cNvPr>
          <p:cNvSpPr>
            <a:spLocks noGrp="1"/>
          </p:cNvSpPr>
          <p:nvPr>
            <p:ph type="title"/>
          </p:nvPr>
        </p:nvSpPr>
        <p:spPr/>
        <p:txBody>
          <a:bodyPr/>
          <a:lstStyle/>
          <a:p>
            <a:r>
              <a:rPr lang="en-US" dirty="0"/>
              <a:t>Import and Setup</a:t>
            </a:r>
          </a:p>
        </p:txBody>
      </p:sp>
      <p:sp>
        <p:nvSpPr>
          <p:cNvPr id="5" name="Text Placeholder 4">
            <a:extLst>
              <a:ext uri="{FF2B5EF4-FFF2-40B4-BE49-F238E27FC236}">
                <a16:creationId xmlns:a16="http://schemas.microsoft.com/office/drawing/2014/main" id="{F50A79FC-4A6A-A73A-CCDC-3753DB2E40E7}"/>
              </a:ext>
            </a:extLst>
          </p:cNvPr>
          <p:cNvSpPr>
            <a:spLocks noGrp="1"/>
          </p:cNvSpPr>
          <p:nvPr>
            <p:ph type="body" sz="quarter" idx="10"/>
          </p:nvPr>
        </p:nvSpPr>
        <p:spPr>
          <a:xfrm>
            <a:off x="588263" y="1436688"/>
            <a:ext cx="11018520" cy="4998291"/>
          </a:xfrm>
        </p:spPr>
        <p:txBody>
          <a:bodyPr/>
          <a:lstStyle/>
          <a:p>
            <a:r>
              <a:rPr lang="en-US" b="0" dirty="0">
                <a:solidFill>
                  <a:srgbClr val="6A9955"/>
                </a:solidFill>
                <a:effectLst/>
                <a:latin typeface="Consolas" panose="020B0609020204030204" pitchFamily="49" charset="0"/>
              </a:rPr>
              <a:t>// What you named your model in Azure OpenAI Studio</a:t>
            </a:r>
            <a:endParaRPr lang="en-US" b="0" dirty="0">
              <a:solidFill>
                <a:srgbClr val="569CD6"/>
              </a:solidFill>
              <a:effectLst/>
              <a:latin typeface="Consolas" panose="020B0609020204030204" pitchFamily="49" charset="0"/>
            </a:endParaRPr>
          </a:p>
          <a:p>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err="1">
                <a:solidFill>
                  <a:srgbClr val="4FC1FF"/>
                </a:solidFill>
                <a:effectLst/>
                <a:latin typeface="Consolas" panose="020B0609020204030204" pitchFamily="49" charset="0"/>
              </a:rPr>
              <a:t>deploymentName</a:t>
            </a:r>
            <a:r>
              <a:rPr lang="en-US" b="0" dirty="0">
                <a:solidFill>
                  <a:srgbClr val="D4D4D4"/>
                </a:solidFill>
                <a:effectLst/>
                <a:latin typeface="Consolas" panose="020B0609020204030204" pitchFamily="49" charset="0"/>
              </a:rPr>
              <a:t> = </a:t>
            </a:r>
            <a:r>
              <a:rPr lang="en-US" b="0" dirty="0">
                <a:solidFill>
                  <a:srgbClr val="4FC1FF"/>
                </a:solidFill>
                <a:effectLst/>
                <a:latin typeface="Consolas" panose="020B0609020204030204" pitchFamily="49" charset="0"/>
              </a:rPr>
              <a:t>OPENAI_DEPLOYMENT_NAME</a:t>
            </a:r>
            <a:r>
              <a:rPr lang="en-US" b="0" dirty="0">
                <a:solidFill>
                  <a:srgbClr val="D4D4D4"/>
                </a:solidFill>
                <a:effectLst/>
                <a:latin typeface="Consolas" panose="020B0609020204030204" pitchFamily="49" charset="0"/>
              </a:rPr>
              <a:t>;</a:t>
            </a:r>
          </a:p>
          <a:p>
            <a:r>
              <a:rPr lang="en-US" b="0" dirty="0">
                <a:solidFill>
                  <a:srgbClr val="6A9955"/>
                </a:solidFill>
                <a:effectLst/>
                <a:latin typeface="Consolas" panose="020B0609020204030204" pitchFamily="49" charset="0"/>
              </a:rPr>
              <a:t>// Communicate with the model</a:t>
            </a:r>
            <a:br>
              <a:rPr lang="en-US" b="0" dirty="0">
                <a:solidFill>
                  <a:srgbClr val="D4D4D4"/>
                </a:solidFill>
                <a:effectLst/>
                <a:latin typeface="Consolas" panose="020B0609020204030204" pitchFamily="49" charset="0"/>
              </a:rPr>
            </a:br>
            <a:r>
              <a:rPr lang="en-US" b="0" dirty="0">
                <a:solidFill>
                  <a:srgbClr val="569CD6"/>
                </a:solidFill>
                <a:effectLst/>
                <a:latin typeface="Consolas" panose="020B0609020204030204" pitchFamily="49" charset="0"/>
              </a:rPr>
              <a:t>const</a:t>
            </a:r>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result</a:t>
            </a:r>
            <a:r>
              <a:rPr lang="en-US" b="0" dirty="0">
                <a:solidFill>
                  <a:srgbClr val="D4D4D4"/>
                </a:solidFill>
                <a:effectLst/>
                <a:latin typeface="Consolas" panose="020B0609020204030204" pitchFamily="49" charset="0"/>
              </a:rPr>
              <a:t> = </a:t>
            </a:r>
            <a:r>
              <a:rPr lang="en-US" b="0" dirty="0">
                <a:solidFill>
                  <a:srgbClr val="C586C0"/>
                </a:solidFill>
                <a:effectLst/>
                <a:latin typeface="Consolas" panose="020B0609020204030204" pitchFamily="49" charset="0"/>
              </a:rPr>
              <a:t>await</a:t>
            </a:r>
            <a:r>
              <a:rPr lang="en-US" b="0" dirty="0">
                <a:solidFill>
                  <a:srgbClr val="D4D4D4"/>
                </a:solidFill>
                <a:effectLst/>
                <a:latin typeface="Consolas" panose="020B0609020204030204" pitchFamily="49" charset="0"/>
              </a:rPr>
              <a:t> </a:t>
            </a:r>
            <a:r>
              <a:rPr lang="en-US" b="0" dirty="0" err="1">
                <a:solidFill>
                  <a:srgbClr val="4FC1FF"/>
                </a:solidFill>
                <a:effectLst/>
                <a:latin typeface="Consolas" panose="020B0609020204030204" pitchFamily="49" charset="0"/>
              </a:rPr>
              <a:t>client</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getChatCompletions</a:t>
            </a:r>
            <a:r>
              <a:rPr lang="en-US" b="0" dirty="0">
                <a:solidFill>
                  <a:srgbClr val="D4D4D4"/>
                </a:solidFill>
                <a:effectLst/>
                <a:latin typeface="Consolas" panose="020B0609020204030204" pitchFamily="49" charset="0"/>
              </a:rPr>
              <a:t>(</a:t>
            </a:r>
          </a:p>
          <a:p>
            <a:r>
              <a:rPr lang="en-US" b="0" dirty="0">
                <a:solidFill>
                  <a:srgbClr val="4FC1FF"/>
                </a:solidFill>
                <a:effectLst/>
                <a:latin typeface="Consolas" panose="020B0609020204030204" pitchFamily="49" charset="0"/>
              </a:rPr>
              <a:t>                    </a:t>
            </a:r>
            <a:r>
              <a:rPr lang="en-US" b="0" dirty="0" err="1">
                <a:solidFill>
                  <a:srgbClr val="4FC1FF"/>
                </a:solidFill>
                <a:effectLst/>
                <a:latin typeface="Consolas" panose="020B0609020204030204" pitchFamily="49" charset="0"/>
              </a:rPr>
              <a:t>deploymentName</a:t>
            </a:r>
            <a:r>
              <a:rPr lang="en-US" b="0" dirty="0">
                <a:solidFill>
                  <a:srgbClr val="D4D4D4"/>
                </a:solidFill>
                <a:effectLst/>
                <a:latin typeface="Consolas" panose="020B0609020204030204" pitchFamily="49" charset="0"/>
              </a:rPr>
              <a:t>, </a:t>
            </a:r>
            <a:r>
              <a:rPr lang="en-US" b="0" dirty="0">
                <a:solidFill>
                  <a:srgbClr val="4FC1FF"/>
                </a:solidFill>
                <a:effectLst/>
                <a:latin typeface="Consolas" panose="020B0609020204030204" pitchFamily="49" charset="0"/>
              </a:rPr>
              <a:t>prompts</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maxTokens</a:t>
            </a:r>
            <a:r>
              <a:rPr lang="en-US" b="0" dirty="0">
                <a:solidFill>
                  <a:srgbClr val="9CDCFE"/>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max_tokens</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1 - 3500</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temperature:</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temp</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0.1 - 1</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p>
          <a:p>
            <a:endParaRPr lang="en-US" b="0" dirty="0">
              <a:solidFill>
                <a:srgbClr val="D4D4D4"/>
              </a:solidFill>
              <a:effectLst/>
              <a:latin typeface="Consolas" panose="020B0609020204030204" pitchFamily="49" charset="0"/>
            </a:endParaRPr>
          </a:p>
          <a:p>
            <a:r>
              <a:rPr lang="en-US" b="0" dirty="0">
                <a:solidFill>
                  <a:srgbClr val="C586C0"/>
                </a:solidFill>
                <a:effectLst/>
                <a:latin typeface="Consolas" panose="020B0609020204030204" pitchFamily="49" charset="0"/>
              </a:rPr>
              <a:t>return</a:t>
            </a:r>
            <a:r>
              <a:rPr lang="en-US" b="0" dirty="0">
                <a:solidFill>
                  <a:srgbClr val="D4D4D4"/>
                </a:solidFill>
                <a:effectLst/>
                <a:latin typeface="Consolas" panose="020B0609020204030204" pitchFamily="49" charset="0"/>
              </a:rPr>
              <a:t> </a:t>
            </a:r>
            <a:r>
              <a:rPr lang="en-US" b="0" dirty="0" err="1">
                <a:solidFill>
                  <a:srgbClr val="4FC1FF"/>
                </a:solidFill>
                <a:effectLst/>
                <a:latin typeface="Consolas" panose="020B0609020204030204" pitchFamily="49" charset="0"/>
              </a:rPr>
              <a:t>result</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choices</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message</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content</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515448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2FA7F6-4CD6-0A02-AEFE-4C34829EBF6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AAFA441-3F7F-83CF-3451-4CEA4A827936}"/>
              </a:ext>
            </a:extLst>
          </p:cNvPr>
          <p:cNvSpPr>
            <a:spLocks noGrp="1"/>
          </p:cNvSpPr>
          <p:nvPr>
            <p:ph type="title"/>
          </p:nvPr>
        </p:nvSpPr>
        <p:spPr>
          <a:xfrm>
            <a:off x="585216" y="2971677"/>
            <a:ext cx="9144000" cy="498598"/>
          </a:xfrm>
        </p:spPr>
        <p:txBody>
          <a:bodyPr/>
          <a:lstStyle/>
          <a:p>
            <a:r>
              <a:rPr lang="en-US" dirty="0"/>
              <a:t>Demo</a:t>
            </a:r>
          </a:p>
        </p:txBody>
      </p:sp>
      <p:sp>
        <p:nvSpPr>
          <p:cNvPr id="4" name="Text Placeholder 3">
            <a:extLst>
              <a:ext uri="{FF2B5EF4-FFF2-40B4-BE49-F238E27FC236}">
                <a16:creationId xmlns:a16="http://schemas.microsoft.com/office/drawing/2014/main" id="{05B60C88-74AF-7BB1-A641-49220D7834F6}"/>
              </a:ext>
            </a:extLst>
          </p:cNvPr>
          <p:cNvSpPr>
            <a:spLocks noGrp="1"/>
          </p:cNvSpPr>
          <p:nvPr>
            <p:ph type="body" sz="quarter" idx="12"/>
          </p:nvPr>
        </p:nvSpPr>
        <p:spPr>
          <a:xfrm>
            <a:off x="599505" y="3591652"/>
            <a:ext cx="9144000" cy="307777"/>
          </a:xfrm>
        </p:spPr>
        <p:txBody>
          <a:bodyPr/>
          <a:lstStyle/>
          <a:p>
            <a:r>
              <a:rPr lang="en-US" dirty="0"/>
              <a:t>Majd Al Mnayer</a:t>
            </a:r>
          </a:p>
        </p:txBody>
      </p:sp>
    </p:spTree>
    <p:extLst>
      <p:ext uri="{BB962C8B-B14F-4D97-AF65-F5344CB8AC3E}">
        <p14:creationId xmlns:p14="http://schemas.microsoft.com/office/powerpoint/2010/main" val="3811855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2DEB4D-E46A-B6BB-0D04-F6E1783E1B9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C6D89FC-25C8-9B17-DF9F-B2A79BACEA18}"/>
              </a:ext>
            </a:extLst>
          </p:cNvPr>
          <p:cNvSpPr>
            <a:spLocks noGrp="1"/>
          </p:cNvSpPr>
          <p:nvPr>
            <p:ph type="title"/>
          </p:nvPr>
        </p:nvSpPr>
        <p:spPr>
          <a:xfrm>
            <a:off x="585216" y="2971677"/>
            <a:ext cx="9144000" cy="498598"/>
          </a:xfrm>
        </p:spPr>
        <p:txBody>
          <a:bodyPr/>
          <a:lstStyle/>
          <a:p>
            <a:r>
              <a:rPr lang="en-US" dirty="0"/>
              <a:t>Demo</a:t>
            </a:r>
          </a:p>
        </p:txBody>
      </p:sp>
      <p:sp>
        <p:nvSpPr>
          <p:cNvPr id="4" name="Text Placeholder 3">
            <a:extLst>
              <a:ext uri="{FF2B5EF4-FFF2-40B4-BE49-F238E27FC236}">
                <a16:creationId xmlns:a16="http://schemas.microsoft.com/office/drawing/2014/main" id="{A1E2A543-87FD-8276-1076-B21688194F66}"/>
              </a:ext>
            </a:extLst>
          </p:cNvPr>
          <p:cNvSpPr>
            <a:spLocks noGrp="1"/>
          </p:cNvSpPr>
          <p:nvPr>
            <p:ph type="body" sz="quarter" idx="12"/>
          </p:nvPr>
        </p:nvSpPr>
        <p:spPr>
          <a:xfrm>
            <a:off x="599505" y="3591652"/>
            <a:ext cx="9144000" cy="307777"/>
          </a:xfrm>
        </p:spPr>
        <p:txBody>
          <a:bodyPr/>
          <a:lstStyle/>
          <a:p>
            <a:r>
              <a:rPr lang="en-US" dirty="0"/>
              <a:t>Hamit </a:t>
            </a:r>
            <a:r>
              <a:rPr lang="en-US" dirty="0" err="1"/>
              <a:t>Sehjal</a:t>
            </a:r>
            <a:endParaRPr lang="en-US" dirty="0"/>
          </a:p>
        </p:txBody>
      </p:sp>
    </p:spTree>
    <p:extLst>
      <p:ext uri="{BB962C8B-B14F-4D97-AF65-F5344CB8AC3E}">
        <p14:creationId xmlns:p14="http://schemas.microsoft.com/office/powerpoint/2010/main" val="3466799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71CD-3948-467E-8CD3-3CA98664D53E}"/>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Generative AI?</a:t>
            </a:r>
          </a:p>
        </p:txBody>
      </p:sp>
    </p:spTree>
    <p:extLst>
      <p:ext uri="{BB962C8B-B14F-4D97-AF65-F5344CB8AC3E}">
        <p14:creationId xmlns:p14="http://schemas.microsoft.com/office/powerpoint/2010/main" val="338601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B0F5A9-23A2-8768-1F9F-46AEBDAD61C0}"/>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08E991B2-1212-3281-748D-AC3BE8F73E27}"/>
              </a:ext>
            </a:extLst>
          </p:cNvPr>
          <p:cNvSpPr>
            <a:spLocks noGrp="1"/>
          </p:cNvSpPr>
          <p:nvPr>
            <p:ph type="title"/>
          </p:nvPr>
        </p:nvSpPr>
        <p:spPr/>
        <p:txBody>
          <a:bodyPr/>
          <a:lstStyle/>
          <a:p>
            <a:r>
              <a:rPr lang="en-US" dirty="0"/>
              <a:t>Introduction to Generative AI</a:t>
            </a:r>
          </a:p>
        </p:txBody>
      </p:sp>
      <p:sp>
        <p:nvSpPr>
          <p:cNvPr id="6" name="Text Placeholder 5">
            <a:extLst>
              <a:ext uri="{FF2B5EF4-FFF2-40B4-BE49-F238E27FC236}">
                <a16:creationId xmlns:a16="http://schemas.microsoft.com/office/drawing/2014/main" id="{83E5AF54-F9CA-8E44-0813-E30C64B192F1}"/>
              </a:ext>
            </a:extLst>
          </p:cNvPr>
          <p:cNvSpPr>
            <a:spLocks noGrp="1"/>
          </p:cNvSpPr>
          <p:nvPr>
            <p:ph type="body" sz="quarter" idx="4294967295"/>
          </p:nvPr>
        </p:nvSpPr>
        <p:spPr>
          <a:xfrm>
            <a:off x="584200" y="1435497"/>
            <a:ext cx="11018520" cy="2623539"/>
          </a:xfrm>
        </p:spPr>
        <p:txBody>
          <a:bodyPr/>
          <a:lstStyle/>
          <a:p>
            <a:pPr>
              <a:lnSpc>
                <a:spcPct val="200000"/>
              </a:lnSpc>
            </a:pPr>
            <a:r>
              <a:rPr lang="en-US" dirty="0"/>
              <a:t>Definition of Generative AI</a:t>
            </a:r>
          </a:p>
          <a:p>
            <a:pPr>
              <a:lnSpc>
                <a:spcPct val="200000"/>
              </a:lnSpc>
            </a:pPr>
            <a:r>
              <a:rPr lang="en-US" dirty="0"/>
              <a:t>Comparison with traditional AI</a:t>
            </a:r>
          </a:p>
          <a:p>
            <a:pPr>
              <a:lnSpc>
                <a:spcPct val="200000"/>
              </a:lnSpc>
            </a:pPr>
            <a:r>
              <a:rPr lang="en-US" dirty="0"/>
              <a:t>Core functionalities and capabilities</a:t>
            </a:r>
          </a:p>
        </p:txBody>
      </p:sp>
    </p:spTree>
    <p:extLst>
      <p:ext uri="{BB962C8B-B14F-4D97-AF65-F5344CB8AC3E}">
        <p14:creationId xmlns:p14="http://schemas.microsoft.com/office/powerpoint/2010/main" val="3017802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929B23-A38B-E2E4-F87A-4BE5C46F60BD}"/>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51B7FC04-461A-F9F3-D4D7-A53F2629EC74}"/>
              </a:ext>
            </a:extLst>
          </p:cNvPr>
          <p:cNvSpPr>
            <a:spLocks noGrp="1"/>
          </p:cNvSpPr>
          <p:nvPr>
            <p:ph type="title"/>
          </p:nvPr>
        </p:nvSpPr>
        <p:spPr/>
        <p:txBody>
          <a:bodyPr/>
          <a:lstStyle/>
          <a:p>
            <a:r>
              <a:rPr lang="en-US" dirty="0"/>
              <a:t>Examples of Generative AI</a:t>
            </a:r>
          </a:p>
        </p:txBody>
      </p:sp>
      <p:sp>
        <p:nvSpPr>
          <p:cNvPr id="6" name="Text Placeholder 5">
            <a:extLst>
              <a:ext uri="{FF2B5EF4-FFF2-40B4-BE49-F238E27FC236}">
                <a16:creationId xmlns:a16="http://schemas.microsoft.com/office/drawing/2014/main" id="{BD4E6DA0-3894-46E5-0B95-BE99E26E3AD0}"/>
              </a:ext>
            </a:extLst>
          </p:cNvPr>
          <p:cNvSpPr>
            <a:spLocks noGrp="1"/>
          </p:cNvSpPr>
          <p:nvPr>
            <p:ph type="body" sz="quarter" idx="4294967295"/>
          </p:nvPr>
        </p:nvSpPr>
        <p:spPr>
          <a:xfrm>
            <a:off x="584200" y="1435497"/>
            <a:ext cx="11018520" cy="4519442"/>
          </a:xfrm>
        </p:spPr>
        <p:txBody>
          <a:bodyPr/>
          <a:lstStyle/>
          <a:p>
            <a:pPr>
              <a:lnSpc>
                <a:spcPct val="200000"/>
              </a:lnSpc>
            </a:pPr>
            <a:r>
              <a:rPr lang="en-US" dirty="0"/>
              <a:t>ChatGPT</a:t>
            </a:r>
          </a:p>
          <a:p>
            <a:pPr>
              <a:lnSpc>
                <a:spcPct val="200000"/>
              </a:lnSpc>
            </a:pPr>
            <a:r>
              <a:rPr lang="en-US" dirty="0"/>
              <a:t>DALL-E 3</a:t>
            </a:r>
          </a:p>
          <a:p>
            <a:pPr>
              <a:lnSpc>
                <a:spcPct val="200000"/>
              </a:lnSpc>
            </a:pPr>
            <a:r>
              <a:rPr lang="en-US" dirty="0"/>
              <a:t>Google Gemini</a:t>
            </a:r>
          </a:p>
          <a:p>
            <a:pPr>
              <a:lnSpc>
                <a:spcPct val="200000"/>
              </a:lnSpc>
            </a:pPr>
            <a:r>
              <a:rPr lang="en-US" dirty="0"/>
              <a:t>OpenAI Sora</a:t>
            </a:r>
          </a:p>
          <a:p>
            <a:pPr>
              <a:lnSpc>
                <a:spcPct val="200000"/>
              </a:lnSpc>
            </a:pPr>
            <a:r>
              <a:rPr lang="en-US" dirty="0"/>
              <a:t>Midjourney</a:t>
            </a:r>
          </a:p>
        </p:txBody>
      </p:sp>
    </p:spTree>
    <p:extLst>
      <p:ext uri="{BB962C8B-B14F-4D97-AF65-F5344CB8AC3E}">
        <p14:creationId xmlns:p14="http://schemas.microsoft.com/office/powerpoint/2010/main" val="236683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DALL-E 3 - Example</a:t>
            </a:r>
          </a:p>
        </p:txBody>
      </p:sp>
      <p:sp>
        <p:nvSpPr>
          <p:cNvPr id="6" name="Text Placeholder 5"/>
          <p:cNvSpPr>
            <a:spLocks noGrp="1"/>
          </p:cNvSpPr>
          <p:nvPr>
            <p:ph type="body" sz="quarter" idx="10"/>
          </p:nvPr>
        </p:nvSpPr>
        <p:spPr>
          <a:xfrm>
            <a:off x="586390" y="1434370"/>
            <a:ext cx="5509610" cy="1723549"/>
          </a:xfrm>
        </p:spPr>
        <p:txBody>
          <a:bodyPr/>
          <a:lstStyle/>
          <a:p>
            <a:r>
              <a:rPr lang="en-US" dirty="0"/>
              <a:t>Prompt: Create an image of the Greek god Poseidon, accurately showcasing how he is depicted in the history books. </a:t>
            </a:r>
          </a:p>
        </p:txBody>
      </p:sp>
      <p:pic>
        <p:nvPicPr>
          <p:cNvPr id="9" name="Picture 8" descr="A drawing of a person holding a trident&#10;&#10;Description automatically generated">
            <a:extLst>
              <a:ext uri="{FF2B5EF4-FFF2-40B4-BE49-F238E27FC236}">
                <a16:creationId xmlns:a16="http://schemas.microsoft.com/office/drawing/2014/main" id="{8714D9C7-17C6-E977-29FC-283F364D3EBA}"/>
              </a:ext>
            </a:extLst>
          </p:cNvPr>
          <p:cNvPicPr>
            <a:picLocks noChangeAspect="1"/>
          </p:cNvPicPr>
          <p:nvPr/>
        </p:nvPicPr>
        <p:blipFill>
          <a:blip r:embed="rId3"/>
          <a:stretch>
            <a:fillRect/>
          </a:stretch>
        </p:blipFill>
        <p:spPr>
          <a:xfrm>
            <a:off x="7217807" y="1011198"/>
            <a:ext cx="4385930" cy="4385930"/>
          </a:xfrm>
          <a:prstGeom prst="rect">
            <a:avLst/>
          </a:prstGeom>
        </p:spPr>
      </p:pic>
    </p:spTree>
    <p:extLst>
      <p:ext uri="{BB962C8B-B14F-4D97-AF65-F5344CB8AC3E}">
        <p14:creationId xmlns:p14="http://schemas.microsoft.com/office/powerpoint/2010/main" val="1329079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C9AC1-20AC-E93F-9B2F-178025E6221C}"/>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B49EF83-6525-EABB-EF69-FBF0535A082F}"/>
              </a:ext>
            </a:extLst>
          </p:cNvPr>
          <p:cNvSpPr>
            <a:spLocks noGrp="1"/>
          </p:cNvSpPr>
          <p:nvPr>
            <p:ph type="title"/>
          </p:nvPr>
        </p:nvSpPr>
        <p:spPr/>
        <p:txBody>
          <a:bodyPr/>
          <a:lstStyle/>
          <a:p>
            <a:r>
              <a:rPr lang="en-US" dirty="0"/>
              <a:t>Sora - Example</a:t>
            </a:r>
          </a:p>
        </p:txBody>
      </p:sp>
      <p:sp>
        <p:nvSpPr>
          <p:cNvPr id="6" name="Text Placeholder 5">
            <a:extLst>
              <a:ext uri="{FF2B5EF4-FFF2-40B4-BE49-F238E27FC236}">
                <a16:creationId xmlns:a16="http://schemas.microsoft.com/office/drawing/2014/main" id="{50236758-30C6-2A7F-B069-12B0FEC2C116}"/>
              </a:ext>
            </a:extLst>
          </p:cNvPr>
          <p:cNvSpPr>
            <a:spLocks noGrp="1"/>
          </p:cNvSpPr>
          <p:nvPr>
            <p:ph type="body" sz="quarter" idx="10"/>
          </p:nvPr>
        </p:nvSpPr>
        <p:spPr>
          <a:xfrm>
            <a:off x="586390" y="1434370"/>
            <a:ext cx="5509610" cy="3877985"/>
          </a:xfrm>
        </p:spPr>
        <p:txBody>
          <a:bodyPr/>
          <a:lstStyle/>
          <a:p>
            <a:r>
              <a:rPr lang="en-US" dirty="0"/>
              <a:t>Prompt: A stylish woman walks down a Tokyo street filled with warm glowing neon and animated city signage. She wears a black leather jacket, a long red dress, and black boots, and carries a black purse. She wears sunglasses and red lipstick. She walks confidently and casually. </a:t>
            </a:r>
          </a:p>
        </p:txBody>
      </p:sp>
      <p:pic>
        <p:nvPicPr>
          <p:cNvPr id="2" name="tokyo-walk">
            <a:hlinkClick r:id="" action="ppaction://media"/>
            <a:extLst>
              <a:ext uri="{FF2B5EF4-FFF2-40B4-BE49-F238E27FC236}">
                <a16:creationId xmlns:a16="http://schemas.microsoft.com/office/drawing/2014/main" id="{5B18D9A6-CB9E-55A1-53B5-961D0AFB88B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4939" r="13521"/>
          <a:stretch/>
        </p:blipFill>
        <p:spPr>
          <a:xfrm>
            <a:off x="6971774" y="1434370"/>
            <a:ext cx="4633836" cy="3643423"/>
          </a:xfrm>
          <a:prstGeom prst="rect">
            <a:avLst/>
          </a:prstGeom>
        </p:spPr>
      </p:pic>
    </p:spTree>
    <p:extLst>
      <p:ext uri="{BB962C8B-B14F-4D97-AF65-F5344CB8AC3E}">
        <p14:creationId xmlns:p14="http://schemas.microsoft.com/office/powerpoint/2010/main" val="2202024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9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B899FD-EA32-F9F4-468D-385906E151E1}"/>
            </a:ext>
          </a:extLst>
        </p:cNvPr>
        <p:cNvGrpSpPr/>
        <p:nvPr/>
      </p:nvGrpSpPr>
      <p:grpSpPr>
        <a:xfrm>
          <a:off x="0" y="0"/>
          <a:ext cx="0" cy="0"/>
          <a:chOff x="0" y="0"/>
          <a:chExt cx="0" cy="0"/>
        </a:xfrm>
      </p:grpSpPr>
      <p:sp>
        <p:nvSpPr>
          <p:cNvPr id="17" name="Title 16">
            <a:extLst>
              <a:ext uri="{FF2B5EF4-FFF2-40B4-BE49-F238E27FC236}">
                <a16:creationId xmlns:a16="http://schemas.microsoft.com/office/drawing/2014/main" id="{93743E73-CCDD-9D76-C099-2826C09FC08B}"/>
              </a:ext>
            </a:extLst>
          </p:cNvPr>
          <p:cNvSpPr>
            <a:spLocks noGrp="1"/>
          </p:cNvSpPr>
          <p:nvPr>
            <p:ph type="title"/>
          </p:nvPr>
        </p:nvSpPr>
        <p:spPr/>
        <p:txBody>
          <a:bodyPr/>
          <a:lstStyle/>
          <a:p>
            <a:r>
              <a:rPr lang="en-US" dirty="0"/>
              <a:t>Midjourney - Example</a:t>
            </a:r>
          </a:p>
        </p:txBody>
      </p:sp>
      <p:sp>
        <p:nvSpPr>
          <p:cNvPr id="6" name="Text Placeholder 5">
            <a:extLst>
              <a:ext uri="{FF2B5EF4-FFF2-40B4-BE49-F238E27FC236}">
                <a16:creationId xmlns:a16="http://schemas.microsoft.com/office/drawing/2014/main" id="{235A6472-F694-FCEA-7045-BCA3015BEE5D}"/>
              </a:ext>
            </a:extLst>
          </p:cNvPr>
          <p:cNvSpPr>
            <a:spLocks noGrp="1"/>
          </p:cNvSpPr>
          <p:nvPr>
            <p:ph type="body" sz="quarter" idx="10"/>
          </p:nvPr>
        </p:nvSpPr>
        <p:spPr>
          <a:xfrm>
            <a:off x="586390" y="1434370"/>
            <a:ext cx="5509610" cy="430887"/>
          </a:xfrm>
        </p:spPr>
        <p:txBody>
          <a:bodyPr/>
          <a:lstStyle/>
          <a:p>
            <a:r>
              <a:rPr lang="en-US" dirty="0"/>
              <a:t>Prompt: A boy with a stick.</a:t>
            </a:r>
          </a:p>
        </p:txBody>
      </p:sp>
      <p:pic>
        <p:nvPicPr>
          <p:cNvPr id="9" name="Picture 8">
            <a:extLst>
              <a:ext uri="{FF2B5EF4-FFF2-40B4-BE49-F238E27FC236}">
                <a16:creationId xmlns:a16="http://schemas.microsoft.com/office/drawing/2014/main" id="{30A36F03-7F97-77C1-906F-B6769BD4C27D}"/>
              </a:ext>
            </a:extLst>
          </p:cNvPr>
          <p:cNvPicPr>
            <a:picLocks noChangeAspect="1"/>
          </p:cNvPicPr>
          <p:nvPr/>
        </p:nvPicPr>
        <p:blipFill>
          <a:blip r:embed="rId3"/>
          <a:srcRect/>
          <a:stretch/>
        </p:blipFill>
        <p:spPr>
          <a:xfrm>
            <a:off x="7217807" y="1011198"/>
            <a:ext cx="4385930" cy="4385930"/>
          </a:xfrm>
          <a:prstGeom prst="rect">
            <a:avLst/>
          </a:prstGeom>
        </p:spPr>
      </p:pic>
    </p:spTree>
    <p:extLst>
      <p:ext uri="{BB962C8B-B14F-4D97-AF65-F5344CB8AC3E}">
        <p14:creationId xmlns:p14="http://schemas.microsoft.com/office/powerpoint/2010/main" val="2961982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211ea7d1-7d09-49a0-8c96-644562ad20a0">
      <UserInfo>
        <DisplayName>Pablo Veramendi (Microsoft)</DisplayName>
        <AccountId>13</AccountId>
        <AccountType/>
      </UserInfo>
      <UserInfo>
        <DisplayName>Ruth Arogundade</DisplayName>
        <AccountId>1634</AccountId>
        <AccountType/>
      </UserInfo>
      <UserInfo>
        <DisplayName>Fatima Aruna</DisplayName>
        <AccountId>2769</AccountId>
        <AccountType/>
      </UserInfo>
    </SharedWithUsers>
    <MediaLengthInSeconds xmlns="b38ad2e8-7385-42ac-a943-76e9ea801cf0"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B4391967ADFE8469D6C015465AD315E" ma:contentTypeVersion="10" ma:contentTypeDescription="Create a new document." ma:contentTypeScope="" ma:versionID="f80c13ef4b5f8fd06b13aa8333171bd5">
  <xsd:schema xmlns:xsd="http://www.w3.org/2001/XMLSchema" xmlns:xs="http://www.w3.org/2001/XMLSchema" xmlns:p="http://schemas.microsoft.com/office/2006/metadata/properties" xmlns:ns2="b38ad2e8-7385-42ac-a943-76e9ea801cf0" xmlns:ns3="211ea7d1-7d09-49a0-8c96-644562ad20a0" targetNamespace="http://schemas.microsoft.com/office/2006/metadata/properties" ma:root="true" ma:fieldsID="e1fa8ed5b9995a25259d1a476d4ba3b4" ns2:_="" ns3:_="">
    <xsd:import namespace="b38ad2e8-7385-42ac-a943-76e9ea801cf0"/>
    <xsd:import namespace="211ea7d1-7d09-49a0-8c96-644562ad20a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ObjectDetectorVersions"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8ad2e8-7385-42ac-a943-76e9ea801c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11ea7d1-7d09-49a0-8c96-644562ad20a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211ea7d1-7d09-49a0-8c96-644562ad20a0"/>
    <ds:schemaRef ds:uri="http://purl.org/dc/terms/"/>
    <ds:schemaRef ds:uri="http://purl.org/dc/elements/1.1/"/>
    <ds:schemaRef ds:uri="http://www.w3.org/XML/1998/namespace"/>
    <ds:schemaRef ds:uri="http://schemas.microsoft.com/office/2006/documentManagement/types"/>
    <ds:schemaRef ds:uri="http://schemas.microsoft.com/office/infopath/2007/PartnerControls"/>
    <ds:schemaRef ds:uri="http://purl.org/dc/dcmitype/"/>
    <ds:schemaRef ds:uri="http://schemas.openxmlformats.org/package/2006/metadata/core-properties"/>
    <ds:schemaRef ds:uri="b38ad2e8-7385-42ac-a943-76e9ea801cf0"/>
    <ds:schemaRef ds:uri="http://schemas.microsoft.com/office/2006/metadata/properties"/>
  </ds:schemaRefs>
</ds:datastoreItem>
</file>

<file path=customXml/itemProps2.xml><?xml version="1.0" encoding="utf-8"?>
<ds:datastoreItem xmlns:ds="http://schemas.openxmlformats.org/officeDocument/2006/customXml" ds:itemID="{A091345C-D107-42F0-AC37-8EAB3688E3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8ad2e8-7385-42ac-a943-76e9ea801cf0"/>
    <ds:schemaRef ds:uri="211ea7d1-7d09-49a0-8c96-644562ad20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WHITE TEMPLATE</Template>
  <TotalTime>1036</TotalTime>
  <Words>2298</Words>
  <Application>Microsoft Office PowerPoint</Application>
  <PresentationFormat>Widescreen</PresentationFormat>
  <Paragraphs>243</Paragraphs>
  <Slides>36</Slides>
  <Notes>35</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36</vt:i4>
      </vt:variant>
    </vt:vector>
  </HeadingPairs>
  <TitlesOfParts>
    <vt:vector size="46" baseType="lpstr">
      <vt:lpstr>Arial</vt:lpstr>
      <vt:lpstr>Consolas</vt:lpstr>
      <vt:lpstr>Segoe UI</vt:lpstr>
      <vt:lpstr>Segoe UI Light</vt:lpstr>
      <vt:lpstr>Segoe UI Semibold</vt:lpstr>
      <vt:lpstr>Segoe UI Semilight</vt:lpstr>
      <vt:lpstr>Söhne</vt:lpstr>
      <vt:lpstr>Wingdings</vt:lpstr>
      <vt:lpstr>WHITE TEMPLATE</vt:lpstr>
      <vt:lpstr>SOFT BLACK TEMPLATE</vt:lpstr>
      <vt:lpstr>PowerPoint Presentation</vt:lpstr>
      <vt:lpstr>Generative AI &amp; Azure OpenAI</vt:lpstr>
      <vt:lpstr>Topics</vt:lpstr>
      <vt:lpstr>What is Generative AI?</vt:lpstr>
      <vt:lpstr>Introduction to Generative AI</vt:lpstr>
      <vt:lpstr>Examples of Generative AI</vt:lpstr>
      <vt:lpstr>DALL-E 3 - Example</vt:lpstr>
      <vt:lpstr>Sora - Example</vt:lpstr>
      <vt:lpstr>Midjourney - Example</vt:lpstr>
      <vt:lpstr>ChatGPT / Gemini - Example</vt:lpstr>
      <vt:lpstr>Applications Across Industries</vt:lpstr>
      <vt:lpstr>What is Prompt Engineering?</vt:lpstr>
      <vt:lpstr>The Role of Prompts</vt:lpstr>
      <vt:lpstr>Prompt Do’s</vt:lpstr>
      <vt:lpstr>Prompt Example – Writing A Story</vt:lpstr>
      <vt:lpstr>Prompt Example – Vegetarian Recipe</vt:lpstr>
      <vt:lpstr>What are Tokens?</vt:lpstr>
      <vt:lpstr>Understanding Tokens</vt:lpstr>
      <vt:lpstr>Importance of Tokens</vt:lpstr>
      <vt:lpstr>Prompt Example</vt:lpstr>
      <vt:lpstr>Tokens Example</vt:lpstr>
      <vt:lpstr>OpenAI - Pricing</vt:lpstr>
      <vt:lpstr>What is Azure OpenAI?</vt:lpstr>
      <vt:lpstr>Overview of Azure OpenAI</vt:lpstr>
      <vt:lpstr>Customization and Applications</vt:lpstr>
      <vt:lpstr>How to use Azure OpenAI</vt:lpstr>
      <vt:lpstr>Getting Started with Azure OpenAI (JavaScript)</vt:lpstr>
      <vt:lpstr>Retrieve All Credentials</vt:lpstr>
      <vt:lpstr>Create Your OpenAI Model</vt:lpstr>
      <vt:lpstr>Install Dependencies</vt:lpstr>
      <vt:lpstr>Import and Setup</vt:lpstr>
      <vt:lpstr>Import and Setup</vt:lpstr>
      <vt:lpstr>Import and Setup</vt:lpstr>
      <vt:lpstr>Demo</vt:lpstr>
      <vt:lpstr>Demo</vt:lpstr>
      <vt:lpstr>Thank You!</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Majd Al Mnayer</cp:lastModifiedBy>
  <cp:revision>61</cp:revision>
  <dcterms:created xsi:type="dcterms:W3CDTF">2019-03-28T18:40:02Z</dcterms:created>
  <dcterms:modified xsi:type="dcterms:W3CDTF">2024-03-06T20:31:30Z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0x0101000B4391967ADFE8469D6C015465AD315E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Order">
    <vt:r8>728100</vt:r8>
  </property>
  <property fmtid="{D5CDD505-2E9C-101B-9397-08002B2CF9AE}" pid="21" name="xd_Signature">
    <vt:bool>false</vt:bool>
  </property>
  <property fmtid="{D5CDD505-2E9C-101B-9397-08002B2CF9AE}" pid="22" name="xd_ProgID">
    <vt:lpwstr/>
  </property>
  <property fmtid="{D5CDD505-2E9C-101B-9397-08002B2CF9AE}" pid="23" name="ComplianceAssetId">
    <vt:lpwstr/>
  </property>
  <property fmtid="{D5CDD505-2E9C-101B-9397-08002B2CF9AE}" pid="24" name="TemplateUrl">
    <vt:lpwstr/>
  </property>
  <property fmtid="{D5CDD505-2E9C-101B-9397-08002B2CF9AE}" pid="25" name="MediaServiceImageTags">
    <vt:lpwstr/>
  </property>
  <property fmtid="{D5CDD505-2E9C-101B-9397-08002B2CF9AE}" pid="26" name="_ExtendedDescription">
    <vt:lpwstr/>
  </property>
  <property fmtid="{D5CDD505-2E9C-101B-9397-08002B2CF9AE}" pid="27" name="TriggerFlowInfo">
    <vt:lpwstr/>
  </property>
</Properties>
</file>

<file path=docProps/thumbnail.jpeg>
</file>